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334" r:id="rId2"/>
    <p:sldId id="257" r:id="rId3"/>
    <p:sldId id="266" r:id="rId4"/>
    <p:sldId id="315" r:id="rId5"/>
    <p:sldId id="314" r:id="rId6"/>
    <p:sldId id="313" r:id="rId7"/>
    <p:sldId id="318" r:id="rId8"/>
    <p:sldId id="319" r:id="rId9"/>
    <p:sldId id="311" r:id="rId10"/>
    <p:sldId id="323" r:id="rId11"/>
    <p:sldId id="256" r:id="rId12"/>
    <p:sldId id="261" r:id="rId13"/>
    <p:sldId id="260" r:id="rId14"/>
    <p:sldId id="329" r:id="rId15"/>
    <p:sldId id="328" r:id="rId16"/>
    <p:sldId id="331" r:id="rId17"/>
    <p:sldId id="330" r:id="rId18"/>
    <p:sldId id="325" r:id="rId19"/>
    <p:sldId id="324" r:id="rId20"/>
    <p:sldId id="321" r:id="rId21"/>
    <p:sldId id="332" r:id="rId22"/>
    <p:sldId id="33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C21B"/>
    <a:srgbClr val="100F19"/>
    <a:srgbClr val="2C8CFB"/>
    <a:srgbClr val="008080"/>
    <a:srgbClr val="FF5050"/>
    <a:srgbClr val="FFFF99"/>
    <a:srgbClr val="41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brbarnes\Documents\Brian\Cursos\Globo%20-%20Perestroika\Base_Correla&#231;&#227;o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Planilha3!$B$2:$B$7</cx:f>
        <cx:lvl ptCount="6">
          <cx:pt idx="0">Clientes potenciais</cx:pt>
          <cx:pt idx="1">Clientes potenciais qualificados</cx:pt>
          <cx:pt idx="2">Análise de necessidades</cx:pt>
          <cx:pt idx="3">Cotações de preços</cx:pt>
          <cx:pt idx="4">Negociações</cx:pt>
          <cx:pt idx="5">Vendas fechadas</cx:pt>
        </cx:lvl>
      </cx:strDim>
      <cx:numDim type="val">
        <cx:f>Planilha3!$C$2:$C$7</cx:f>
        <cx:lvl ptCount="6" formatCode="Geral">
          <cx:pt idx="0">500</cx:pt>
          <cx:pt idx="1">425</cx:pt>
          <cx:pt idx="2">200</cx:pt>
          <cx:pt idx="3">150</cx:pt>
          <cx:pt idx="4">100</cx:pt>
          <cx:pt idx="5">90</cx:pt>
        </cx:lvl>
      </cx:numDim>
    </cx:data>
  </cx:chartData>
  <cx:chart>
    <cx:plotArea>
      <cx:plotAreaRegion>
        <cx:series layoutId="funnel" uniqueId="{EC603FE1-5A25-4BC8-B5D1-A978B2DD5EDB}">
          <cx:dataPt idx="0">
            <cx:spPr>
              <a:solidFill>
                <a:srgbClr val="70AD47">
                  <a:lumMod val="50000"/>
                </a:srgbClr>
              </a:solidFill>
            </cx:spPr>
          </cx:dataPt>
          <cx:dataPt idx="1">
            <cx:spPr>
              <a:solidFill>
                <a:srgbClr val="70AD47">
                  <a:lumMod val="75000"/>
                </a:srgbClr>
              </a:solidFill>
            </cx:spPr>
          </cx:dataPt>
          <cx:dataPt idx="2">
            <cx:spPr>
              <a:solidFill>
                <a:srgbClr val="70AD47"/>
              </a:solidFill>
            </cx:spPr>
          </cx:dataPt>
          <cx:dataPt idx="3">
            <cx:spPr>
              <a:solidFill>
                <a:srgbClr val="70AD47">
                  <a:lumMod val="60000"/>
                  <a:lumOff val="40000"/>
                </a:srgbClr>
              </a:solidFill>
            </cx:spPr>
          </cx:dataPt>
          <cx:dataPt idx="4">
            <cx:spPr>
              <a:solidFill>
                <a:srgbClr val="70AD47">
                  <a:lumMod val="40000"/>
                  <a:lumOff val="60000"/>
                </a:srgbClr>
              </a:solidFill>
            </cx:spPr>
          </cx:dataPt>
          <cx:dataPt idx="5">
            <cx:spPr>
              <a:solidFill>
                <a:srgbClr val="FFC000"/>
              </a:solidFill>
            </cx:spPr>
          </cx:dataPt>
          <cx:dataLabels>
            <cx:txPr>
              <a:bodyPr spcFirstLastPara="1" vertOverflow="ellipsis" wrap="square" lIns="0" tIns="0" rIns="0" bIns="0" anchor="ctr" anchorCtr="1"/>
              <a:lstStyle/>
              <a:p>
                <a:pPr>
                  <a:defRPr lang="pt-BR" sz="1050" b="1" i="0" u="none" strike="noStrike" baseline="0">
                    <a:solidFill>
                      <a:schemeClr val="bg1"/>
                    </a:solidFill>
                    <a:latin typeface="Calibri" panose="020F0502020204030204"/>
                  </a:defRPr>
                </a:pPr>
                <a:endParaRPr lang="pt-BR" sz="1050" b="1">
                  <a:solidFill>
                    <a:schemeClr val="bg1"/>
                  </a:solidFill>
                </a:endParaRPr>
              </a:p>
            </cx:txPr>
            <cx:visibility seriesName="0" categoryName="0" value="1"/>
            <cx:dataLabel idx="4">
              <cx:txPr>
                <a:bodyPr spcFirstLastPara="1" vertOverflow="ellipsis" wrap="square" lIns="0" tIns="0" rIns="0" bIns="0" anchor="ctr" anchorCtr="1"/>
                <a:lstStyle/>
                <a:p>
                  <a:pPr>
                    <a:defRPr>
                      <a:solidFill>
                        <a:sysClr val="windowText" lastClr="000000"/>
                      </a:solidFill>
                    </a:defRPr>
                  </a:pPr>
                  <a:r>
                    <a:rPr lang="pt-BR" sz="1050" b="1">
                      <a:solidFill>
                        <a:sysClr val="windowText" lastClr="000000"/>
                      </a:solidFill>
                    </a:rPr>
                    <a:t>100</a:t>
                  </a:r>
                </a:p>
              </cx:txPr>
              <cx:visibility seriesName="0" categoryName="0" value="1"/>
            </cx:dataLabel>
          </cx:dataLabels>
          <cx:dataId val="0"/>
        </cx:series>
      </cx:plotAreaRegion>
      <cx:axis id="0">
        <cx:catScaling gapWidth="0"/>
        <cx:tickLabels/>
        <cx:spPr>
          <a:ln>
            <a:noFill/>
          </a:ln>
        </cx:spPr>
        <cx:txPr>
          <a:bodyPr spcFirstLastPara="1" vertOverflow="ellipsis" wrap="square" lIns="0" tIns="0" rIns="0" bIns="0" anchor="ctr" anchorCtr="1"/>
          <a:lstStyle/>
          <a:p>
            <a:pPr>
              <a:defRPr lang="pt-BR" sz="900" b="1" i="0" u="none" strike="noStrike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</a:defRPr>
            </a:pPr>
            <a:endParaRPr lang="pt-BR" b="1"/>
          </a:p>
        </cx:txPr>
      </cx:axis>
    </cx:plotArea>
  </cx:chart>
  <cx:spPr>
    <a:noFill/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C3053-E326-484F-A387-55B72B22AFF1}" type="datetimeFigureOut">
              <a:rPr lang="pt-BR" smtClean="0"/>
              <a:t>10/06/2019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B230C-1EA6-48BA-9EEC-5CDB2CE337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1820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0B230C-1EA6-48BA-9EEC-5CDB2CE3373C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6500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445-0660-44B4-A750-5B04491B7685}" type="datetimeFigureOut">
              <a:rPr lang="pt-BR" smtClean="0"/>
              <a:t>09/06/2019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BF11-9125-4AFE-A6B9-7FA4322CDE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069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445-0660-44B4-A750-5B04491B7685}" type="datetimeFigureOut">
              <a:rPr lang="pt-BR" smtClean="0"/>
              <a:t>09/06/2019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BF11-9125-4AFE-A6B9-7FA4322CDE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467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445-0660-44B4-A750-5B04491B7685}" type="datetimeFigureOut">
              <a:rPr lang="pt-BR" smtClean="0"/>
              <a:t>09/06/2019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BF11-9125-4AFE-A6B9-7FA4322CDE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875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445-0660-44B4-A750-5B04491B7685}" type="datetimeFigureOut">
              <a:rPr lang="pt-BR" smtClean="0"/>
              <a:t>09/06/2019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BF11-9125-4AFE-A6B9-7FA4322CDE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440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445-0660-44B4-A750-5B04491B7685}" type="datetimeFigureOut">
              <a:rPr lang="pt-BR" smtClean="0"/>
              <a:t>09/06/2019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BF11-9125-4AFE-A6B9-7FA4322CDE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6300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445-0660-44B4-A750-5B04491B7685}" type="datetimeFigureOut">
              <a:rPr lang="pt-BR" smtClean="0"/>
              <a:t>09/06/2019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BF11-9125-4AFE-A6B9-7FA4322CDE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3837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445-0660-44B4-A750-5B04491B7685}" type="datetimeFigureOut">
              <a:rPr lang="pt-BR" smtClean="0"/>
              <a:t>09/06/2019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BF11-9125-4AFE-A6B9-7FA4322CDE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908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445-0660-44B4-A750-5B04491B7685}" type="datetimeFigureOut">
              <a:rPr lang="pt-BR" smtClean="0"/>
              <a:t>09/06/2019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BF11-9125-4AFE-A6B9-7FA4322CDE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127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445-0660-44B4-A750-5B04491B7685}" type="datetimeFigureOut">
              <a:rPr lang="pt-BR" smtClean="0"/>
              <a:t>09/06/2019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BF11-9125-4AFE-A6B9-7FA4322CDE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686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445-0660-44B4-A750-5B04491B7685}" type="datetimeFigureOut">
              <a:rPr lang="pt-BR" smtClean="0"/>
              <a:t>09/06/2019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BF11-9125-4AFE-A6B9-7FA4322CDE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1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6445-0660-44B4-A750-5B04491B7685}" type="datetimeFigureOut">
              <a:rPr lang="pt-BR" smtClean="0"/>
              <a:t>09/06/2019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BF11-9125-4AFE-A6B9-7FA4322CDE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009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96445-0660-44B4-A750-5B04491B7685}" type="datetimeFigureOut">
              <a:rPr lang="pt-BR" smtClean="0"/>
              <a:t>09/06/2019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6BF11-9125-4AFE-A6B9-7FA4322CDE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780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gif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gif"/><Relationship Id="rId2" Type="http://schemas.openxmlformats.org/officeDocument/2006/relationships/image" Target="../media/image120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12" Type="http://schemas.openxmlformats.org/officeDocument/2006/relationships/hyperlink" Target="http://vizualize.me/" TargetMode="External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1.png"/><Relationship Id="rId11" Type="http://schemas.openxmlformats.org/officeDocument/2006/relationships/hyperlink" Target="https://developers.google.com/chart/" TargetMode="External"/><Relationship Id="rId5" Type="http://schemas.openxmlformats.org/officeDocument/2006/relationships/image" Target="../media/image130.png"/><Relationship Id="rId10" Type="http://schemas.openxmlformats.org/officeDocument/2006/relationships/hyperlink" Target="https://flaticons.net/" TargetMode="External"/><Relationship Id="rId4" Type="http://schemas.openxmlformats.org/officeDocument/2006/relationships/image" Target="../media/image129.png"/><Relationship Id="rId9" Type="http://schemas.openxmlformats.org/officeDocument/2006/relationships/image" Target="../media/image1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4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50" Type="http://schemas.openxmlformats.org/officeDocument/2006/relationships/image" Target="../media/image51.png"/><Relationship Id="rId55" Type="http://schemas.openxmlformats.org/officeDocument/2006/relationships/image" Target="../media/image56.png"/><Relationship Id="rId63" Type="http://schemas.openxmlformats.org/officeDocument/2006/relationships/image" Target="../media/image64.png"/><Relationship Id="rId68" Type="http://schemas.openxmlformats.org/officeDocument/2006/relationships/image" Target="../media/image69.png"/><Relationship Id="rId76" Type="http://schemas.openxmlformats.org/officeDocument/2006/relationships/image" Target="../media/image77.png"/><Relationship Id="rId84" Type="http://schemas.openxmlformats.org/officeDocument/2006/relationships/image" Target="../media/image85.png"/><Relationship Id="rId89" Type="http://schemas.openxmlformats.org/officeDocument/2006/relationships/image" Target="../media/image90.png"/><Relationship Id="rId97" Type="http://schemas.openxmlformats.org/officeDocument/2006/relationships/image" Target="../media/image98.png"/><Relationship Id="rId7" Type="http://schemas.openxmlformats.org/officeDocument/2006/relationships/image" Target="../media/image8.png"/><Relationship Id="rId71" Type="http://schemas.openxmlformats.org/officeDocument/2006/relationships/image" Target="../media/image72.png"/><Relationship Id="rId92" Type="http://schemas.openxmlformats.org/officeDocument/2006/relationships/image" Target="../media/image93.png"/><Relationship Id="rId2" Type="http://schemas.openxmlformats.org/officeDocument/2006/relationships/image" Target="../media/image3.jpg"/><Relationship Id="rId16" Type="http://schemas.openxmlformats.org/officeDocument/2006/relationships/image" Target="../media/image17.png"/><Relationship Id="rId29" Type="http://schemas.openxmlformats.org/officeDocument/2006/relationships/image" Target="../media/image30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3" Type="http://schemas.openxmlformats.org/officeDocument/2006/relationships/image" Target="../media/image54.png"/><Relationship Id="rId58" Type="http://schemas.openxmlformats.org/officeDocument/2006/relationships/image" Target="../media/image59.png"/><Relationship Id="rId66" Type="http://schemas.openxmlformats.org/officeDocument/2006/relationships/image" Target="../media/image67.png"/><Relationship Id="rId74" Type="http://schemas.openxmlformats.org/officeDocument/2006/relationships/image" Target="../media/image75.png"/><Relationship Id="rId79" Type="http://schemas.openxmlformats.org/officeDocument/2006/relationships/image" Target="../media/image80.png"/><Relationship Id="rId87" Type="http://schemas.openxmlformats.org/officeDocument/2006/relationships/image" Target="../media/image88.png"/><Relationship Id="rId5" Type="http://schemas.openxmlformats.org/officeDocument/2006/relationships/image" Target="../media/image6.png"/><Relationship Id="rId61" Type="http://schemas.openxmlformats.org/officeDocument/2006/relationships/image" Target="../media/image62.png"/><Relationship Id="rId82" Type="http://schemas.openxmlformats.org/officeDocument/2006/relationships/image" Target="../media/image83.png"/><Relationship Id="rId90" Type="http://schemas.openxmlformats.org/officeDocument/2006/relationships/image" Target="../media/image91.jpeg"/><Relationship Id="rId95" Type="http://schemas.openxmlformats.org/officeDocument/2006/relationships/image" Target="../media/image96.jpeg"/><Relationship Id="rId19" Type="http://schemas.openxmlformats.org/officeDocument/2006/relationships/image" Target="../media/image2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56" Type="http://schemas.openxmlformats.org/officeDocument/2006/relationships/image" Target="../media/image57.png"/><Relationship Id="rId64" Type="http://schemas.openxmlformats.org/officeDocument/2006/relationships/image" Target="../media/image65.png"/><Relationship Id="rId69" Type="http://schemas.openxmlformats.org/officeDocument/2006/relationships/image" Target="../media/image70.png"/><Relationship Id="rId77" Type="http://schemas.openxmlformats.org/officeDocument/2006/relationships/image" Target="../media/image78.png"/><Relationship Id="rId8" Type="http://schemas.openxmlformats.org/officeDocument/2006/relationships/image" Target="../media/image9.png"/><Relationship Id="rId51" Type="http://schemas.openxmlformats.org/officeDocument/2006/relationships/image" Target="../media/image52.png"/><Relationship Id="rId72" Type="http://schemas.openxmlformats.org/officeDocument/2006/relationships/image" Target="../media/image73.png"/><Relationship Id="rId80" Type="http://schemas.openxmlformats.org/officeDocument/2006/relationships/image" Target="../media/image81.png"/><Relationship Id="rId85" Type="http://schemas.openxmlformats.org/officeDocument/2006/relationships/image" Target="../media/image86.png"/><Relationship Id="rId93" Type="http://schemas.openxmlformats.org/officeDocument/2006/relationships/image" Target="../media/image94.png"/><Relationship Id="rId98" Type="http://schemas.openxmlformats.org/officeDocument/2006/relationships/image" Target="../media/image99.png"/><Relationship Id="rId3" Type="http://schemas.openxmlformats.org/officeDocument/2006/relationships/image" Target="../media/image4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59" Type="http://schemas.openxmlformats.org/officeDocument/2006/relationships/image" Target="../media/image60.png"/><Relationship Id="rId67" Type="http://schemas.openxmlformats.org/officeDocument/2006/relationships/image" Target="../media/image68.png"/><Relationship Id="rId20" Type="http://schemas.openxmlformats.org/officeDocument/2006/relationships/image" Target="../media/image21.png"/><Relationship Id="rId41" Type="http://schemas.openxmlformats.org/officeDocument/2006/relationships/image" Target="../media/image42.png"/><Relationship Id="rId54" Type="http://schemas.openxmlformats.org/officeDocument/2006/relationships/image" Target="../media/image55.png"/><Relationship Id="rId62" Type="http://schemas.openxmlformats.org/officeDocument/2006/relationships/image" Target="../media/image63.png"/><Relationship Id="rId70" Type="http://schemas.openxmlformats.org/officeDocument/2006/relationships/image" Target="../media/image71.png"/><Relationship Id="rId75" Type="http://schemas.openxmlformats.org/officeDocument/2006/relationships/image" Target="../media/image76.png"/><Relationship Id="rId83" Type="http://schemas.openxmlformats.org/officeDocument/2006/relationships/image" Target="../media/image84.png"/><Relationship Id="rId88" Type="http://schemas.openxmlformats.org/officeDocument/2006/relationships/image" Target="../media/image89.jpeg"/><Relationship Id="rId91" Type="http://schemas.openxmlformats.org/officeDocument/2006/relationships/image" Target="../media/image92.jpeg"/><Relationship Id="rId96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57" Type="http://schemas.openxmlformats.org/officeDocument/2006/relationships/image" Target="../media/image58.png"/><Relationship Id="rId10" Type="http://schemas.openxmlformats.org/officeDocument/2006/relationships/image" Target="../media/image11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60" Type="http://schemas.openxmlformats.org/officeDocument/2006/relationships/image" Target="../media/image61.png"/><Relationship Id="rId65" Type="http://schemas.openxmlformats.org/officeDocument/2006/relationships/image" Target="../media/image66.png"/><Relationship Id="rId73" Type="http://schemas.openxmlformats.org/officeDocument/2006/relationships/image" Target="../media/image74.png"/><Relationship Id="rId78" Type="http://schemas.openxmlformats.org/officeDocument/2006/relationships/image" Target="../media/image79.png"/><Relationship Id="rId81" Type="http://schemas.openxmlformats.org/officeDocument/2006/relationships/image" Target="../media/image82.png"/><Relationship Id="rId86" Type="http://schemas.openxmlformats.org/officeDocument/2006/relationships/image" Target="../media/image87.jpeg"/><Relationship Id="rId94" Type="http://schemas.openxmlformats.org/officeDocument/2006/relationships/image" Target="../media/image95.png"/><Relationship Id="rId4" Type="http://schemas.openxmlformats.org/officeDocument/2006/relationships/image" Target="../media/image5.jpg"/><Relationship Id="rId9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9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0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65753A66-15C4-419E-AFE0-6F2344775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44197"/>
            <a:ext cx="9144000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7DC21B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DATA VISUALIZATION – NAVEGANDO EM DADOS</a:t>
            </a:r>
          </a:p>
          <a:p>
            <a:pPr algn="ctr"/>
            <a:endParaRPr lang="en-US" altLang="ko-KR" sz="1500" b="1" dirty="0">
              <a:solidFill>
                <a:srgbClr val="2C8CFB"/>
              </a:solidFill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lvl="1" algn="ctr"/>
            <a:r>
              <a:rPr lang="en-US" altLang="ko-KR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Palestrante: 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Brian Barnes | Consultor de Mídia Online e Business Intelligence </a:t>
            </a:r>
          </a:p>
          <a:p>
            <a:pPr lvl="1" algn="ctr"/>
            <a:r>
              <a:rPr lang="en-US" altLang="ko-KR" dirty="0">
                <a:latin typeface="Calibri" pitchFamily="34" charset="0"/>
                <a:ea typeface="맑은 고딕" pitchFamily="50" charset="-127"/>
                <a:cs typeface="Calibri" pitchFamily="34" charset="0"/>
              </a:rPr>
              <a:t>brian@machineads.business</a:t>
            </a:r>
            <a:endParaRPr lang="en-US" altLang="ko-KR" sz="1350" dirty="0">
              <a:latin typeface="Calibri" pitchFamily="34" charset="0"/>
              <a:ea typeface="맑은 고딕" pitchFamily="50" charset="-127"/>
              <a:cs typeface="Calibri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3A055E0-0FA0-4991-8A6B-09A19FBD1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93" b="32752"/>
          <a:stretch/>
        </p:blipFill>
        <p:spPr>
          <a:xfrm>
            <a:off x="3462724" y="5829872"/>
            <a:ext cx="2218548" cy="69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72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8198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90061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Percepção Gráfica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49B017C-07A0-4B60-88B7-2F0CA11FBA51}"/>
              </a:ext>
            </a:extLst>
          </p:cNvPr>
          <p:cNvSpPr/>
          <p:nvPr/>
        </p:nvSpPr>
        <p:spPr>
          <a:xfrm>
            <a:off x="0" y="6450990"/>
            <a:ext cx="5411449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25" dirty="0"/>
              <a:t>Fonte: </a:t>
            </a:r>
            <a:r>
              <a:rPr lang="en-US" sz="825" dirty="0" err="1"/>
              <a:t>Artigo</a:t>
            </a:r>
            <a:r>
              <a:rPr lang="en-US" sz="825" dirty="0"/>
              <a:t> “Graphical Perception: Theory, Experimentation, and Application to the Development of Graphical Methods“, dos </a:t>
            </a:r>
            <a:r>
              <a:rPr lang="en-US" sz="825" dirty="0" err="1"/>
              <a:t>pesquisadores</a:t>
            </a:r>
            <a:r>
              <a:rPr lang="en-US" sz="825" dirty="0"/>
              <a:t>, William S. Cleveland e Robert McGill. </a:t>
            </a:r>
            <a:endParaRPr lang="pt-BR" sz="825" dirty="0"/>
          </a:p>
        </p:txBody>
      </p: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C66F381E-292E-455F-8238-2A6BD6B5AD7E}"/>
              </a:ext>
            </a:extLst>
          </p:cNvPr>
          <p:cNvGrpSpPr/>
          <p:nvPr/>
        </p:nvGrpSpPr>
        <p:grpSpPr>
          <a:xfrm>
            <a:off x="1" y="0"/>
            <a:ext cx="9129009" cy="6858000"/>
            <a:chOff x="307302" y="874178"/>
            <a:chExt cx="8266625" cy="6225268"/>
          </a:xfrm>
        </p:grpSpPr>
        <p:pic>
          <p:nvPicPr>
            <p:cNvPr id="1026" name="Picture 2" descr="IMAGEN-09-elementary-tasks">
              <a:extLst>
                <a:ext uri="{FF2B5EF4-FFF2-40B4-BE49-F238E27FC236}">
                  <a16:creationId xmlns:a16="http://schemas.microsoft.com/office/drawing/2014/main" id="{8480F2A4-6FCF-4070-969E-3C7DAD7C91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4656" y="874178"/>
              <a:ext cx="3219271" cy="6225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C7549A99-0486-4FB3-BD35-42DAD107F369}"/>
                </a:ext>
              </a:extLst>
            </p:cNvPr>
            <p:cNvSpPr/>
            <p:nvPr/>
          </p:nvSpPr>
          <p:spPr>
            <a:xfrm>
              <a:off x="307302" y="1665586"/>
              <a:ext cx="5171787" cy="34363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500" b="1" dirty="0"/>
                <a:t>Tarefas perceptivas elementares: </a:t>
              </a:r>
            </a:p>
            <a:p>
              <a:r>
                <a:rPr lang="pt-BR" sz="1500" dirty="0"/>
                <a:t>Dez métodos para codificar dados visuais classificadas em uma escala de melhor a pior no que o cérebro interpreta e compreende.</a:t>
              </a:r>
            </a:p>
            <a:p>
              <a:endParaRPr lang="pt-BR" sz="1500" dirty="0"/>
            </a:p>
            <a:p>
              <a:endParaRPr lang="pt-BR" sz="1500" dirty="0"/>
            </a:p>
            <a:p>
              <a:r>
                <a:rPr lang="pt-BR" sz="1500" dirty="0"/>
                <a:t>O primeiros geram comparações mais precisas sem ter que fazer com que o cérebro trabalhe muito. Usados para comparações múltiplas, com uma ou mais dimensões de análises.</a:t>
              </a:r>
            </a:p>
            <a:p>
              <a:endParaRPr lang="pt-BR" sz="1500" dirty="0"/>
            </a:p>
            <a:p>
              <a:endParaRPr lang="pt-BR" sz="1500" dirty="0"/>
            </a:p>
            <a:p>
              <a:r>
                <a:rPr lang="pt-BR" sz="1500" dirty="0"/>
                <a:t>Os intermediários já geram uma dificuldade no cérebro em comparar curvas, ângulos e direções e são usados na comparação individual.</a:t>
              </a:r>
            </a:p>
            <a:p>
              <a:endParaRPr lang="pt-BR" sz="1500" dirty="0"/>
            </a:p>
            <a:p>
              <a:endParaRPr lang="pt-BR" sz="1500" dirty="0"/>
            </a:p>
            <a:p>
              <a:r>
                <a:rPr lang="pt-BR" sz="1500" dirty="0"/>
                <a:t>Já os últimos podem ser usados para visões mais geralistas, intensificando padrões de comportamento ou para mostrar tendências.</a:t>
              </a:r>
            </a:p>
          </p:txBody>
        </p:sp>
        <p:cxnSp>
          <p:nvCxnSpPr>
            <p:cNvPr id="18" name="Conector de Seta Reta 17">
              <a:extLst>
                <a:ext uri="{FF2B5EF4-FFF2-40B4-BE49-F238E27FC236}">
                  <a16:creationId xmlns:a16="http://schemas.microsoft.com/office/drawing/2014/main" id="{FFB69498-58BA-48B6-BBF2-C64AB8B228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5796" y="1407461"/>
              <a:ext cx="1276313" cy="16306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de Seta Reta 23">
              <a:extLst>
                <a:ext uri="{FF2B5EF4-FFF2-40B4-BE49-F238E27FC236}">
                  <a16:creationId xmlns:a16="http://schemas.microsoft.com/office/drawing/2014/main" id="{A64DA93C-FB70-40C4-895A-963BAD455C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5796" y="1968634"/>
              <a:ext cx="1276313" cy="10694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de Seta Reta 26">
              <a:extLst>
                <a:ext uri="{FF2B5EF4-FFF2-40B4-BE49-F238E27FC236}">
                  <a16:creationId xmlns:a16="http://schemas.microsoft.com/office/drawing/2014/main" id="{CC700585-C1D3-49B7-A22E-87D49631D3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5796" y="2549856"/>
              <a:ext cx="1276313" cy="4933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de Seta Reta 29">
              <a:extLst>
                <a:ext uri="{FF2B5EF4-FFF2-40B4-BE49-F238E27FC236}">
                  <a16:creationId xmlns:a16="http://schemas.microsoft.com/office/drawing/2014/main" id="{CF185C41-E192-45B6-A356-05CB61F496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5957" y="3143672"/>
              <a:ext cx="1316152" cy="7675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de Seta Reta 30">
              <a:extLst>
                <a:ext uri="{FF2B5EF4-FFF2-40B4-BE49-F238E27FC236}">
                  <a16:creationId xmlns:a16="http://schemas.microsoft.com/office/drawing/2014/main" id="{FBD99006-56D3-46FA-9EB2-8FFAFB4A22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5796" y="3737490"/>
              <a:ext cx="1355013" cy="1427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de Seta Reta 31">
              <a:extLst>
                <a:ext uri="{FF2B5EF4-FFF2-40B4-BE49-F238E27FC236}">
                  <a16:creationId xmlns:a16="http://schemas.microsoft.com/office/drawing/2014/main" id="{0230C5BC-BA75-40FA-B132-7CE1018FE226}"/>
                </a:ext>
              </a:extLst>
            </p:cNvPr>
            <p:cNvCxnSpPr>
              <a:cxnSpLocks/>
            </p:cNvCxnSpPr>
            <p:nvPr/>
          </p:nvCxnSpPr>
          <p:spPr>
            <a:xfrm>
              <a:off x="5315796" y="3911213"/>
              <a:ext cx="1355013" cy="10479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de Seta Reta 38">
              <a:extLst>
                <a:ext uri="{FF2B5EF4-FFF2-40B4-BE49-F238E27FC236}">
                  <a16:creationId xmlns:a16="http://schemas.microsoft.com/office/drawing/2014/main" id="{9CCAD913-1718-4382-998B-CEF66EE1751E}"/>
                </a:ext>
              </a:extLst>
            </p:cNvPr>
            <p:cNvCxnSpPr>
              <a:cxnSpLocks/>
            </p:cNvCxnSpPr>
            <p:nvPr/>
          </p:nvCxnSpPr>
          <p:spPr>
            <a:xfrm>
              <a:off x="5275957" y="3880249"/>
              <a:ext cx="1316152" cy="4851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de Seta Reta 43">
              <a:extLst>
                <a:ext uri="{FF2B5EF4-FFF2-40B4-BE49-F238E27FC236}">
                  <a16:creationId xmlns:a16="http://schemas.microsoft.com/office/drawing/2014/main" id="{C6213763-7690-472F-9BAD-304CE8DDFCD5}"/>
                </a:ext>
              </a:extLst>
            </p:cNvPr>
            <p:cNvCxnSpPr>
              <a:cxnSpLocks/>
            </p:cNvCxnSpPr>
            <p:nvPr/>
          </p:nvCxnSpPr>
          <p:spPr>
            <a:xfrm>
              <a:off x="5479089" y="4959206"/>
              <a:ext cx="1113020" cy="5812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de Seta Reta 44">
              <a:extLst>
                <a:ext uri="{FF2B5EF4-FFF2-40B4-BE49-F238E27FC236}">
                  <a16:creationId xmlns:a16="http://schemas.microsoft.com/office/drawing/2014/main" id="{F892C8A9-3D5B-47D7-9678-F1F1601F7751}"/>
                </a:ext>
              </a:extLst>
            </p:cNvPr>
            <p:cNvCxnSpPr>
              <a:cxnSpLocks/>
            </p:cNvCxnSpPr>
            <p:nvPr/>
          </p:nvCxnSpPr>
          <p:spPr>
            <a:xfrm>
              <a:off x="5479089" y="4959209"/>
              <a:ext cx="1113020" cy="10816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de Seta Reta 45">
              <a:extLst>
                <a:ext uri="{FF2B5EF4-FFF2-40B4-BE49-F238E27FC236}">
                  <a16:creationId xmlns:a16="http://schemas.microsoft.com/office/drawing/2014/main" id="{291DA83C-0EE8-4686-89F9-76150B9DF880}"/>
                </a:ext>
              </a:extLst>
            </p:cNvPr>
            <p:cNvCxnSpPr>
              <a:cxnSpLocks/>
            </p:cNvCxnSpPr>
            <p:nvPr/>
          </p:nvCxnSpPr>
          <p:spPr>
            <a:xfrm>
              <a:off x="5479089" y="4959209"/>
              <a:ext cx="1113020" cy="16472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4006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23367442-502A-45C2-882C-E4555B508DD2}"/>
              </a:ext>
            </a:extLst>
          </p:cNvPr>
          <p:cNvGrpSpPr/>
          <p:nvPr/>
        </p:nvGrpSpPr>
        <p:grpSpPr>
          <a:xfrm>
            <a:off x="622092" y="121058"/>
            <a:ext cx="7899816" cy="6615884"/>
            <a:chOff x="297916" y="906948"/>
            <a:chExt cx="6014893" cy="5037312"/>
          </a:xfrm>
        </p:grpSpPr>
        <p:pic>
          <p:nvPicPr>
            <p:cNvPr id="1032" name="Picture 8" descr="http://1.bp.blogspot.com/_UtVRv6mB2mA/S743h0E5apI/AAAAAAAAAbc/eMHBOqxIuyc/s320/Dashboard_2010040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336" y="3484327"/>
              <a:ext cx="3307473" cy="2459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E9075A9B-2CA7-47EF-B41D-0B0AD82FE91C}"/>
                </a:ext>
              </a:extLst>
            </p:cNvPr>
            <p:cNvGrpSpPr/>
            <p:nvPr/>
          </p:nvGrpSpPr>
          <p:grpSpPr>
            <a:xfrm>
              <a:off x="297916" y="906948"/>
              <a:ext cx="5875015" cy="4158458"/>
              <a:chOff x="297916" y="906948"/>
              <a:chExt cx="5875015" cy="4158458"/>
            </a:xfrm>
          </p:grpSpPr>
          <p:pic>
            <p:nvPicPr>
              <p:cNvPr id="1028" name="Picture 4" descr="http://3.bp.blogspot.com/-hyXBSdIYrBI/TYjcxwpputI/AAAAAAAAA34/_G-3ixCQIVU/s400/DashboardOIMA4ANIM.gif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916" y="1906859"/>
                <a:ext cx="2621594" cy="31585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http://1.bp.blogspot.com/_UtVRv6mB2mA/S9opIlvSg_I/AAAAAAAAAeY/OXc-wVQ3nUE/s400/Dashboard_Vendas_Servi%C3%A7os_OI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5214" y="906948"/>
                <a:ext cx="3027717" cy="24978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34969360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048BECE5-40F7-4D18-8374-3E29656D5A9B}"/>
              </a:ext>
            </a:extLst>
          </p:cNvPr>
          <p:cNvGrpSpPr/>
          <p:nvPr/>
        </p:nvGrpSpPr>
        <p:grpSpPr>
          <a:xfrm>
            <a:off x="134911" y="818370"/>
            <a:ext cx="8874178" cy="5221260"/>
            <a:chOff x="124905" y="1001163"/>
            <a:chExt cx="8307716" cy="488797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905" y="1269572"/>
              <a:ext cx="3860328" cy="2032704"/>
            </a:xfrm>
            <a:prstGeom prst="rect">
              <a:avLst/>
            </a:prstGeom>
          </p:spPr>
        </p:pic>
        <p:pic>
          <p:nvPicPr>
            <p:cNvPr id="6" name="Picture 6" descr="http://3.bp.blogspot.com/-dPy74PMkEC0/TmEq5CxNJ9I/AAAAAAAAA7U/dt7PtteBQAk/s320/Dashboard+Ecocil+GERAL+V1.3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25"/>
            <a:stretch/>
          </p:blipFill>
          <p:spPr bwMode="auto">
            <a:xfrm>
              <a:off x="4513916" y="1001163"/>
              <a:ext cx="3606354" cy="2360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http://1.bp.blogspot.com/-K3FlszEfnEs/UYk7BMRDBdI/AAAAAAAABWU/qQq7gJ-XA2s/s640/Dashboard+CAIXA+-+Avalia%C3%A7%C3%A3o+de+Risc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97" y="3421548"/>
              <a:ext cx="3622148" cy="2467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1569" y="3421550"/>
              <a:ext cx="4231052" cy="242562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7265937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507" y="215389"/>
            <a:ext cx="2891045" cy="642722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AA1B2C9-3CFD-4B6B-997F-9FC7AC86C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5" y="265904"/>
            <a:ext cx="5228948" cy="624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46057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blog.lahar.com.br/wp-content/uploads/2018/11/Como-fazer-um-infogr%C3%A1fico-2-1.png">
            <a:extLst>
              <a:ext uri="{FF2B5EF4-FFF2-40B4-BE49-F238E27FC236}">
                <a16:creationId xmlns:a16="http://schemas.microsoft.com/office/drawing/2014/main" id="{997B1428-F578-4CB2-9A42-33147A38B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BDFD079-C4D8-4485-B29C-2C7BF6298B87}"/>
              </a:ext>
            </a:extLst>
          </p:cNvPr>
          <p:cNvSpPr/>
          <p:nvPr/>
        </p:nvSpPr>
        <p:spPr>
          <a:xfrm>
            <a:off x="0" y="0"/>
            <a:ext cx="8198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90061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Infográficos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7774EB2-E584-41F7-A991-D163517B2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847" y="0"/>
            <a:ext cx="3871019" cy="6858000"/>
          </a:xfrm>
          <a:prstGeom prst="rect">
            <a:avLst/>
          </a:prstGeom>
        </p:spPr>
      </p:pic>
      <p:pic>
        <p:nvPicPr>
          <p:cNvPr id="7170" name="Picture 2" descr="Resultado de imagem para infogrÃ¡ficos">
            <a:extLst>
              <a:ext uri="{FF2B5EF4-FFF2-40B4-BE49-F238E27FC236}">
                <a16:creationId xmlns:a16="http://schemas.microsoft.com/office/drawing/2014/main" id="{57B0463D-0D5D-48B2-ADBE-CC4C337CD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181" y="0"/>
            <a:ext cx="2433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81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F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ayload.cargocollective.com/1/0/4829/72772/AuthorshipB11.6_o.gif">
            <a:extLst>
              <a:ext uri="{FF2B5EF4-FFF2-40B4-BE49-F238E27FC236}">
                <a16:creationId xmlns:a16="http://schemas.microsoft.com/office/drawing/2014/main" id="{01C2B07D-9F13-4506-89B8-3ACB10751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194" y="801927"/>
            <a:ext cx="9316388" cy="525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" y="874180"/>
            <a:ext cx="8198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90061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Infográficos</a:t>
            </a:r>
          </a:p>
        </p:txBody>
      </p:sp>
      <p:pic>
        <p:nvPicPr>
          <p:cNvPr id="7" name="Picture 4" descr="http://payload.cargocollective.com/1/0/4829/72772/Keys2.5-webfull_o.gif">
            <a:extLst>
              <a:ext uri="{FF2B5EF4-FFF2-40B4-BE49-F238E27FC236}">
                <a16:creationId xmlns:a16="http://schemas.microsoft.com/office/drawing/2014/main" id="{EEE8786C-8B7A-4A98-8535-A5F1983F9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0"/>
            <a:ext cx="59023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13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689D82E-9A9C-40E6-8262-FF88965583B1}"/>
              </a:ext>
            </a:extLst>
          </p:cNvPr>
          <p:cNvSpPr/>
          <p:nvPr/>
        </p:nvSpPr>
        <p:spPr>
          <a:xfrm>
            <a:off x="384296" y="2990421"/>
            <a:ext cx="12792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/>
              <a:t>Informar</a:t>
            </a:r>
          </a:p>
        </p:txBody>
      </p:sp>
      <p:pic>
        <p:nvPicPr>
          <p:cNvPr id="10242" name="Picture 2" descr="https://www.researchgate.net/profile/Kamila_Lyra/publication/318402451/figure/fig10/AS:668595239522311@1536416935441/Figura-1-Exemplo-de-Infografico-Fonte-Planeta-Sustentavel-2011.ppm">
            <a:extLst>
              <a:ext uri="{FF2B5EF4-FFF2-40B4-BE49-F238E27FC236}">
                <a16:creationId xmlns:a16="http://schemas.microsoft.com/office/drawing/2014/main" id="{65D74565-01DA-481B-9CA6-6D607904A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248" y="1002336"/>
            <a:ext cx="7267067" cy="485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6A10277-4685-43CA-847C-2A42A3975196}"/>
              </a:ext>
            </a:extLst>
          </p:cNvPr>
          <p:cNvSpPr/>
          <p:nvPr/>
        </p:nvSpPr>
        <p:spPr>
          <a:xfrm>
            <a:off x="0" y="-14444"/>
            <a:ext cx="8198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90061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Infográficos</a:t>
            </a:r>
          </a:p>
        </p:txBody>
      </p:sp>
    </p:spTree>
    <p:extLst>
      <p:ext uri="{BB962C8B-B14F-4D97-AF65-F5344CB8AC3E}">
        <p14:creationId xmlns:p14="http://schemas.microsoft.com/office/powerpoint/2010/main" val="2743336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-14444"/>
            <a:ext cx="8198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90061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Infográficos</a:t>
            </a:r>
          </a:p>
        </p:txBody>
      </p:sp>
      <p:pic>
        <p:nvPicPr>
          <p:cNvPr id="9222" name="Picture 6" descr="https://st2.depositphotos.com/3616875/11714/v/950/depositphotos_117145446-stock-illustration-male-vs-female-infographics.jpg">
            <a:extLst>
              <a:ext uri="{FF2B5EF4-FFF2-40B4-BE49-F238E27FC236}">
                <a16:creationId xmlns:a16="http://schemas.microsoft.com/office/drawing/2014/main" id="{2B1225BA-8F3F-4167-BB77-9731C67C6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321" y="857250"/>
            <a:ext cx="404217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689D82E-9A9C-40E6-8262-FF88965583B1}"/>
              </a:ext>
            </a:extLst>
          </p:cNvPr>
          <p:cNvSpPr/>
          <p:nvPr/>
        </p:nvSpPr>
        <p:spPr>
          <a:xfrm>
            <a:off x="384294" y="2990421"/>
            <a:ext cx="1420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/>
              <a:t>Comparar</a:t>
            </a:r>
          </a:p>
        </p:txBody>
      </p:sp>
      <p:pic>
        <p:nvPicPr>
          <p:cNvPr id="9224" name="Picture 8" descr="https://s3.amazonaws.com/kp-blog/wp-content/uploads/2018/02/26100111/infograficos-informar-exemplo.png">
            <a:extLst>
              <a:ext uri="{FF2B5EF4-FFF2-40B4-BE49-F238E27FC236}">
                <a16:creationId xmlns:a16="http://schemas.microsoft.com/office/drawing/2014/main" id="{756B4E32-C4DF-478D-A272-6EF394FD5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371" y="3660347"/>
            <a:ext cx="5000625" cy="215026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s3.amazonaws.com/kp-blog/wp-content/uploads/2018/02/26095940/infografico-como-fazer-variacao.jpg">
            <a:extLst>
              <a:ext uri="{FF2B5EF4-FFF2-40B4-BE49-F238E27FC236}">
                <a16:creationId xmlns:a16="http://schemas.microsoft.com/office/drawing/2014/main" id="{AFC8872A-E152-4929-A84A-9C8F03E5B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783" y="990169"/>
            <a:ext cx="4429125" cy="40005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02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8198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90061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Infográficos – Algumas perguntas importantes: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A1A8B4-D172-46F7-A990-827E27CF9131}"/>
              </a:ext>
            </a:extLst>
          </p:cNvPr>
          <p:cNvSpPr/>
          <p:nvPr/>
        </p:nvSpPr>
        <p:spPr>
          <a:xfrm>
            <a:off x="168641" y="1609133"/>
            <a:ext cx="37437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B050"/>
                </a:solidFill>
              </a:rPr>
              <a:t>1-</a:t>
            </a:r>
            <a:r>
              <a:rPr lang="pt-BR" dirty="0"/>
              <a:t> Qual o problema-chave? Qual é o principal assunto e o que o infográfico deve responder/resolver?</a:t>
            </a:r>
          </a:p>
          <a:p>
            <a:endParaRPr lang="pt-BR" dirty="0"/>
          </a:p>
          <a:p>
            <a:r>
              <a:rPr lang="pt-BR" b="1" dirty="0">
                <a:solidFill>
                  <a:srgbClr val="00B050"/>
                </a:solidFill>
              </a:rPr>
              <a:t>2-</a:t>
            </a:r>
            <a:r>
              <a:rPr lang="pt-BR" dirty="0"/>
              <a:t> Quais outras questões servirão de apoio para a resposta principal?</a:t>
            </a:r>
          </a:p>
          <a:p>
            <a:endParaRPr lang="pt-BR" dirty="0"/>
          </a:p>
          <a:p>
            <a:r>
              <a:rPr lang="pt-BR" b="1" dirty="0">
                <a:solidFill>
                  <a:srgbClr val="00B050"/>
                </a:solidFill>
              </a:rPr>
              <a:t>3-</a:t>
            </a:r>
            <a:r>
              <a:rPr lang="pt-BR" dirty="0"/>
              <a:t> Porquê a questão chave existe? Como deve ser respondida? Como deve ser solucionada? (Aprofundamento e Insights)</a:t>
            </a:r>
          </a:p>
          <a:p>
            <a:endParaRPr lang="pt-BR" dirty="0"/>
          </a:p>
          <a:p>
            <a:r>
              <a:rPr lang="pt-BR" dirty="0"/>
              <a:t>Respondendo essas perguntas o Storytelling virá naturalmente.</a:t>
            </a:r>
          </a:p>
        </p:txBody>
      </p:sp>
      <p:pic>
        <p:nvPicPr>
          <p:cNvPr id="4098" name="Picture 2" descr="https://s3.amazonaws.com/kp-blog/wp-content/uploads/2018/02/26100047/infografico-piramide-perguntas.png">
            <a:extLst>
              <a:ext uri="{FF2B5EF4-FFF2-40B4-BE49-F238E27FC236}">
                <a16:creationId xmlns:a16="http://schemas.microsoft.com/office/drawing/2014/main" id="{9B114BB6-E718-4143-AC86-A6725D644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269" y="1767906"/>
            <a:ext cx="5301592" cy="324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33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8198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90061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Infográficos – Alguns passos importantes: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48EB5ABC-7DB0-44E4-8D3E-50C899586A66}"/>
              </a:ext>
            </a:extLst>
          </p:cNvPr>
          <p:cNvSpPr/>
          <p:nvPr/>
        </p:nvSpPr>
        <p:spPr>
          <a:xfrm>
            <a:off x="179885" y="1933316"/>
            <a:ext cx="848817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100" b="1" dirty="0">
                <a:solidFill>
                  <a:srgbClr val="00B050"/>
                </a:solidFill>
              </a:rPr>
              <a:t>1-</a:t>
            </a:r>
            <a:r>
              <a:rPr lang="pt-BR" sz="2100" dirty="0"/>
              <a:t> Selecionar a informação que se deseja dispor;</a:t>
            </a:r>
          </a:p>
          <a:p>
            <a:endParaRPr lang="pt-BR" sz="2100" dirty="0"/>
          </a:p>
          <a:p>
            <a:r>
              <a:rPr lang="pt-BR" sz="2100" b="1" dirty="0">
                <a:solidFill>
                  <a:srgbClr val="00B050"/>
                </a:solidFill>
              </a:rPr>
              <a:t>2-</a:t>
            </a:r>
            <a:r>
              <a:rPr lang="pt-BR" sz="2100" dirty="0"/>
              <a:t> Organizar e agrupar as informações por temas;</a:t>
            </a:r>
          </a:p>
          <a:p>
            <a:endParaRPr lang="pt-BR" sz="2100" dirty="0"/>
          </a:p>
          <a:p>
            <a:r>
              <a:rPr lang="pt-BR" sz="2100" b="1" dirty="0">
                <a:solidFill>
                  <a:srgbClr val="00B050"/>
                </a:solidFill>
              </a:rPr>
              <a:t>3-</a:t>
            </a:r>
            <a:r>
              <a:rPr lang="pt-BR" sz="2100" dirty="0"/>
              <a:t> Hierarquizar as informações conforme importância;</a:t>
            </a:r>
          </a:p>
          <a:p>
            <a:endParaRPr lang="pt-BR" sz="2100" dirty="0"/>
          </a:p>
          <a:p>
            <a:r>
              <a:rPr lang="pt-BR" sz="2100" b="1" dirty="0">
                <a:solidFill>
                  <a:srgbClr val="00B050"/>
                </a:solidFill>
              </a:rPr>
              <a:t>4-</a:t>
            </a:r>
            <a:r>
              <a:rPr lang="pt-BR" sz="2100" dirty="0"/>
              <a:t> Criar conexões entre os dados e informações;</a:t>
            </a:r>
          </a:p>
          <a:p>
            <a:endParaRPr lang="pt-BR" sz="2100" dirty="0"/>
          </a:p>
          <a:p>
            <a:r>
              <a:rPr lang="pt-BR" sz="2100" b="1" dirty="0">
                <a:solidFill>
                  <a:srgbClr val="00B050"/>
                </a:solidFill>
              </a:rPr>
              <a:t>5-</a:t>
            </a:r>
            <a:r>
              <a:rPr lang="pt-BR" sz="2100" dirty="0"/>
              <a:t> Definir formas de apresentar estas informações graficamente.</a:t>
            </a:r>
          </a:p>
        </p:txBody>
      </p:sp>
    </p:spTree>
    <p:extLst>
      <p:ext uri="{BB962C8B-B14F-4D97-AF65-F5344CB8AC3E}">
        <p14:creationId xmlns:p14="http://schemas.microsoft.com/office/powerpoint/2010/main" val="289226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3F93FC3-A35F-4029-B133-341F1488CFB3}"/>
              </a:ext>
            </a:extLst>
          </p:cNvPr>
          <p:cNvSpPr/>
          <p:nvPr/>
        </p:nvSpPr>
        <p:spPr>
          <a:xfrm>
            <a:off x="335868" y="1061650"/>
            <a:ext cx="84722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66"/>
            <a:r>
              <a:rPr lang="pt-BR" sz="1500" b="1" dirty="0">
                <a:solidFill>
                  <a:prstClr val="white"/>
                </a:solidFill>
                <a:latin typeface="Calibri" panose="020F0502020204030204"/>
              </a:rPr>
              <a:t>MINI CV</a:t>
            </a:r>
          </a:p>
          <a:p>
            <a:pPr defTabSz="685766"/>
            <a:endParaRPr lang="pt-BR" sz="1500" dirty="0">
              <a:solidFill>
                <a:prstClr val="white"/>
              </a:solidFill>
              <a:latin typeface="Calibri" panose="020F0502020204030204"/>
            </a:endParaRPr>
          </a:p>
          <a:p>
            <a:pPr defTabSz="685766"/>
            <a:r>
              <a:rPr lang="pt-BR" sz="1500" b="1" dirty="0">
                <a:solidFill>
                  <a:prstClr val="white"/>
                </a:solidFill>
                <a:latin typeface="Calibri" panose="020F0502020204030204"/>
              </a:rPr>
              <a:t>Brian Barnes:  </a:t>
            </a:r>
            <a:r>
              <a:rPr lang="pt-BR" sz="1500" dirty="0">
                <a:solidFill>
                  <a:prstClr val="white"/>
                </a:solidFill>
                <a:latin typeface="Calibri" panose="020F0502020204030204"/>
              </a:rPr>
              <a:t>publicitário e amante de Excel. Especializado em Business Intelligence voltado para Projetos Digitais, Mídia Online, e-CRM e Web Analytics. Há 12 anos no mercado de marketing digital, atua na performance de projetos digitais, com análises de campanhas, ambientes e comportamento online para a geração de insumos ao negócio do cliente e recomendações de otimizações e aprendizados em busca do sucesso. </a:t>
            </a:r>
          </a:p>
          <a:p>
            <a:pPr defTabSz="685766"/>
            <a:endParaRPr lang="pt-BR" sz="1500" dirty="0">
              <a:solidFill>
                <a:prstClr val="white"/>
              </a:solidFill>
              <a:latin typeface="Calibri" panose="020F0502020204030204"/>
            </a:endParaRPr>
          </a:p>
          <a:p>
            <a:pPr defTabSz="685766"/>
            <a:r>
              <a:rPr lang="pt-BR" sz="1500" dirty="0">
                <a:solidFill>
                  <a:prstClr val="white"/>
                </a:solidFill>
                <a:latin typeface="Calibri" panose="020F0502020204030204"/>
              </a:rPr>
              <a:t>Especializado na construção de relatórios em diversos formatos (Dashboards, Infográficos e Slides) e no uso das mais atuais e evoluídas ferramentas de Marketing Digital (Adobe Marketing Cloud, Google Analytics, Tableau, Data Studio, Click Tale, Hotjar, SEM Rush, SimilarWeb, Fanpage Karma entre várias outras). </a:t>
            </a:r>
          </a:p>
          <a:p>
            <a:pPr defTabSz="685766"/>
            <a:endParaRPr lang="pt-BR" sz="1500" dirty="0">
              <a:solidFill>
                <a:prstClr val="white"/>
              </a:solidFill>
              <a:latin typeface="Calibri" panose="020F0502020204030204"/>
            </a:endParaRPr>
          </a:p>
          <a:p>
            <a:pPr defTabSz="685766"/>
            <a:r>
              <a:rPr lang="pt-BR" sz="1500" dirty="0">
                <a:solidFill>
                  <a:prstClr val="white"/>
                </a:solidFill>
                <a:latin typeface="Calibri" panose="020F0502020204030204"/>
              </a:rPr>
              <a:t>Já trabalhou em grandes agências e anunciantes como GVT e Vivo. Atualmente é consultor independente de BI (Web Analytics), Mídia Online, Estratégias Digitais e há cerca de 6 anos tornou-se professor de cursos livres de BI, Web Analytics e Construção de Dashboards em Excel, palestrante e professor de “Métricas Digitais” em Pós-graduações de Marketing Digital.</a:t>
            </a:r>
          </a:p>
        </p:txBody>
      </p:sp>
    </p:spTree>
    <p:extLst>
      <p:ext uri="{BB962C8B-B14F-4D97-AF65-F5344CB8AC3E}">
        <p14:creationId xmlns:p14="http://schemas.microsoft.com/office/powerpoint/2010/main" val="2927407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8198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90061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Ferramentas de Dashboards, Infográficos, Data Visualization e Apresentações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1999661-65A8-4035-9578-D9F6C2513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299" y="2938378"/>
            <a:ext cx="1808350" cy="67689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17" y="2373520"/>
            <a:ext cx="1437799" cy="29871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62" y="2731915"/>
            <a:ext cx="2028311" cy="1061483"/>
          </a:xfrm>
          <a:prstGeom prst="rect">
            <a:avLst/>
          </a:prstGeom>
        </p:spPr>
      </p:pic>
      <p:pic>
        <p:nvPicPr>
          <p:cNvPr id="17" name="Picture 119" descr="https://upload.wikimedia.org/wikipedia/commons/thumb/8/86/Microsoft_Excel_2013_logo.svg/500px-Microsoft_Excel_2013_logo.svg.png">
            <a:extLst>
              <a:ext uri="{FF2B5EF4-FFF2-40B4-BE49-F238E27FC236}">
                <a16:creationId xmlns:a16="http://schemas.microsoft.com/office/drawing/2014/main" id="{CE936B0C-3CAD-48F3-9882-2C884218B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50" y="4566792"/>
            <a:ext cx="515730" cy="50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5738A41-A1CF-4A8F-940A-AD76CDD6DB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6844" y="2323217"/>
            <a:ext cx="1100333" cy="39931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AC954D2-C2CF-47AD-A523-58561D0988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0591" y="4568869"/>
            <a:ext cx="515731" cy="50437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14EC1B1-79E0-49CA-A9C1-A6B3638657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2476" y="3767512"/>
            <a:ext cx="506446" cy="506446"/>
          </a:xfrm>
          <a:prstGeom prst="rect">
            <a:avLst/>
          </a:prstGeom>
        </p:spPr>
      </p:pic>
      <p:sp>
        <p:nvSpPr>
          <p:cNvPr id="21" name="CaixaDeTexto 7">
            <a:extLst>
              <a:ext uri="{FF2B5EF4-FFF2-40B4-BE49-F238E27FC236}">
                <a16:creationId xmlns:a16="http://schemas.microsoft.com/office/drawing/2014/main" id="{57CEE09A-B8B2-4B63-AD49-A28279CCF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4242" y="1806183"/>
            <a:ext cx="136553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822920" eaLnBrk="1" hangingPunct="1">
              <a:defRPr/>
            </a:pPr>
            <a:r>
              <a:rPr lang="pt-BR" sz="1500" b="1" kern="0" dirty="0">
                <a:solidFill>
                  <a:schemeClr val="bg1">
                    <a:lumMod val="65000"/>
                  </a:schemeClr>
                </a:solidFill>
                <a:latin typeface="+mn-lt"/>
                <a:cs typeface="Gisha" pitchFamily="34" charset="-79"/>
              </a:rPr>
              <a:t>Slides</a:t>
            </a:r>
          </a:p>
        </p:txBody>
      </p:sp>
      <p:sp>
        <p:nvSpPr>
          <p:cNvPr id="22" name="CaixaDeTexto 7">
            <a:extLst>
              <a:ext uri="{FF2B5EF4-FFF2-40B4-BE49-F238E27FC236}">
                <a16:creationId xmlns:a16="http://schemas.microsoft.com/office/drawing/2014/main" id="{FA1E66F7-CC22-4273-B81B-DA20CAE09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47" y="1803909"/>
            <a:ext cx="136553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822920" eaLnBrk="1" hangingPunct="1">
              <a:defRPr/>
            </a:pPr>
            <a:r>
              <a:rPr lang="pt-BR" sz="1500" b="1" kern="0" dirty="0">
                <a:solidFill>
                  <a:schemeClr val="bg1">
                    <a:lumMod val="65000"/>
                  </a:schemeClr>
                </a:solidFill>
                <a:latin typeface="+mn-lt"/>
                <a:cs typeface="Gisha" pitchFamily="34" charset="-79"/>
              </a:rPr>
              <a:t>Dashboards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174E3082-AD78-4DDB-8907-D68FEC7AAC2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844" t="37321" r="7640" b="38320"/>
          <a:stretch/>
        </p:blipFill>
        <p:spPr>
          <a:xfrm>
            <a:off x="497020" y="3835605"/>
            <a:ext cx="1255190" cy="366101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E1FC6AB4-8C54-44E7-8A7C-E3B329B5557C}"/>
              </a:ext>
            </a:extLst>
          </p:cNvPr>
          <p:cNvSpPr/>
          <p:nvPr/>
        </p:nvSpPr>
        <p:spPr>
          <a:xfrm>
            <a:off x="5057463" y="2274556"/>
            <a:ext cx="360015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50" dirty="0"/>
              <a:t>https://www.canva.com/pt_br/criar/infografico/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55152313-29FA-4DD4-9195-251DA0B6F125}"/>
              </a:ext>
            </a:extLst>
          </p:cNvPr>
          <p:cNvSpPr/>
          <p:nvPr/>
        </p:nvSpPr>
        <p:spPr>
          <a:xfrm>
            <a:off x="5057464" y="4566790"/>
            <a:ext cx="166661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50" dirty="0">
                <a:hlinkClick r:id="rId10"/>
              </a:rPr>
              <a:t>https://flaticons.net/</a:t>
            </a:r>
            <a:endParaRPr lang="pt-BR" sz="1350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59405BFB-ED81-46E9-BACD-40399530D798}"/>
              </a:ext>
            </a:extLst>
          </p:cNvPr>
          <p:cNvSpPr/>
          <p:nvPr/>
        </p:nvSpPr>
        <p:spPr>
          <a:xfrm>
            <a:off x="5057462" y="5027702"/>
            <a:ext cx="179542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50" dirty="0"/>
              <a:t>https://iconsflow.com/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555866D0-AF2E-4D19-A441-489EFD2F70EA}"/>
              </a:ext>
            </a:extLst>
          </p:cNvPr>
          <p:cNvSpPr/>
          <p:nvPr/>
        </p:nvSpPr>
        <p:spPr>
          <a:xfrm>
            <a:off x="5057463" y="5488615"/>
            <a:ext cx="224234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50" dirty="0"/>
              <a:t>https://www.iconfinder.com/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E9A735D8-111E-4379-961B-3CA4E3D50B3E}"/>
              </a:ext>
            </a:extLst>
          </p:cNvPr>
          <p:cNvSpPr/>
          <p:nvPr/>
        </p:nvSpPr>
        <p:spPr>
          <a:xfrm>
            <a:off x="5057463" y="2735468"/>
            <a:ext cx="409798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50" dirty="0"/>
              <a:t>https://www.befunky.com/features/infographic-maker/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CF6635FE-FD07-4FD0-942E-DFDCC0144A0E}"/>
              </a:ext>
            </a:extLst>
          </p:cNvPr>
          <p:cNvSpPr/>
          <p:nvPr/>
        </p:nvSpPr>
        <p:spPr>
          <a:xfrm>
            <a:off x="5057463" y="3196381"/>
            <a:ext cx="181357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50" dirty="0"/>
              <a:t>https://venngage.com/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B41550DB-0B98-416C-A15B-814BA1757EC4}"/>
              </a:ext>
            </a:extLst>
          </p:cNvPr>
          <p:cNvSpPr/>
          <p:nvPr/>
        </p:nvSpPr>
        <p:spPr>
          <a:xfrm>
            <a:off x="5057466" y="3657293"/>
            <a:ext cx="286193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50" dirty="0">
                <a:hlinkClick r:id="rId11"/>
              </a:rPr>
              <a:t>https://developers.google.com/chart/</a:t>
            </a:r>
            <a:endParaRPr lang="pt-BR" sz="1350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B8683846-5166-4E42-8FE3-496C22B1AEBA}"/>
              </a:ext>
            </a:extLst>
          </p:cNvPr>
          <p:cNvSpPr/>
          <p:nvPr/>
        </p:nvSpPr>
        <p:spPr>
          <a:xfrm>
            <a:off x="5057464" y="4118208"/>
            <a:ext cx="158812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50" dirty="0">
                <a:hlinkClick r:id="rId12"/>
              </a:rPr>
              <a:t>http://vizualize.me/</a:t>
            </a:r>
            <a:endParaRPr lang="pt-BR" sz="1350" dirty="0"/>
          </a:p>
        </p:txBody>
      </p:sp>
      <p:sp>
        <p:nvSpPr>
          <p:cNvPr id="28" name="CaixaDeTexto 7">
            <a:extLst>
              <a:ext uri="{FF2B5EF4-FFF2-40B4-BE49-F238E27FC236}">
                <a16:creationId xmlns:a16="http://schemas.microsoft.com/office/drawing/2014/main" id="{D760B11D-FCC4-4CBF-8FB7-03DE83F7D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717" y="1803981"/>
            <a:ext cx="136553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822920" eaLnBrk="1" hangingPunct="1">
              <a:defRPr/>
            </a:pPr>
            <a:r>
              <a:rPr lang="pt-BR" sz="1500" b="1" kern="0" dirty="0">
                <a:solidFill>
                  <a:schemeClr val="bg1">
                    <a:lumMod val="65000"/>
                  </a:schemeClr>
                </a:solidFill>
                <a:latin typeface="+mn-lt"/>
                <a:cs typeface="Gisha" pitchFamily="34" charset="-79"/>
              </a:rPr>
              <a:t>Infográficos</a:t>
            </a:r>
          </a:p>
        </p:txBody>
      </p:sp>
    </p:spTree>
    <p:extLst>
      <p:ext uri="{BB962C8B-B14F-4D97-AF65-F5344CB8AC3E}">
        <p14:creationId xmlns:p14="http://schemas.microsoft.com/office/powerpoint/2010/main" val="269350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4617" y="0"/>
            <a:ext cx="8198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90061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Ferramentas de Dashboards, Infográficos, Data Visualization e Apresentações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17" y="2373520"/>
            <a:ext cx="1437799" cy="29871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60" y="2896554"/>
            <a:ext cx="2028311" cy="1061483"/>
          </a:xfrm>
          <a:prstGeom prst="rect">
            <a:avLst/>
          </a:prstGeom>
        </p:spPr>
      </p:pic>
      <p:pic>
        <p:nvPicPr>
          <p:cNvPr id="17" name="Picture 119" descr="https://upload.wikimedia.org/wikipedia/commons/thumb/8/86/Microsoft_Excel_2013_logo.svg/500px-Microsoft_Excel_2013_logo.svg.png">
            <a:extLst>
              <a:ext uri="{FF2B5EF4-FFF2-40B4-BE49-F238E27FC236}">
                <a16:creationId xmlns:a16="http://schemas.microsoft.com/office/drawing/2014/main" id="{CE936B0C-3CAD-48F3-9882-2C884218B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49" y="5054094"/>
            <a:ext cx="515730" cy="50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ixaDeTexto 7">
            <a:extLst>
              <a:ext uri="{FF2B5EF4-FFF2-40B4-BE49-F238E27FC236}">
                <a16:creationId xmlns:a16="http://schemas.microsoft.com/office/drawing/2014/main" id="{57CEE09A-B8B2-4B63-AD49-A28279CCF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9510" y="1806183"/>
            <a:ext cx="136553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822920" eaLnBrk="1" hangingPunct="1">
              <a:defRPr/>
            </a:pPr>
            <a:r>
              <a:rPr lang="pt-BR" sz="1350" b="1" kern="0" dirty="0">
                <a:solidFill>
                  <a:schemeClr val="bg1">
                    <a:lumMod val="65000"/>
                  </a:schemeClr>
                </a:solidFill>
                <a:latin typeface="+mn-lt"/>
                <a:cs typeface="Gisha" pitchFamily="34" charset="-79"/>
              </a:rPr>
              <a:t>Criatividade</a:t>
            </a:r>
          </a:p>
        </p:txBody>
      </p:sp>
      <p:sp>
        <p:nvSpPr>
          <p:cNvPr id="22" name="CaixaDeTexto 7">
            <a:extLst>
              <a:ext uri="{FF2B5EF4-FFF2-40B4-BE49-F238E27FC236}">
                <a16:creationId xmlns:a16="http://schemas.microsoft.com/office/drawing/2014/main" id="{FA1E66F7-CC22-4273-B81B-DA20CAE09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47" y="1803909"/>
            <a:ext cx="136553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822920" eaLnBrk="1" hangingPunct="1">
              <a:defRPr/>
            </a:pPr>
            <a:r>
              <a:rPr lang="pt-BR" sz="1500" b="1" kern="0" dirty="0">
                <a:solidFill>
                  <a:schemeClr val="bg1">
                    <a:lumMod val="65000"/>
                  </a:schemeClr>
                </a:solidFill>
                <a:latin typeface="+mn-lt"/>
                <a:cs typeface="Gisha" pitchFamily="34" charset="-79"/>
              </a:rPr>
              <a:t>Dashboards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174E3082-AD78-4DDB-8907-D68FEC7AAC2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844" t="37321" r="7640" b="38320"/>
          <a:stretch/>
        </p:blipFill>
        <p:spPr>
          <a:xfrm>
            <a:off x="497017" y="4139964"/>
            <a:ext cx="1255190" cy="366101"/>
          </a:xfrm>
          <a:prstGeom prst="rect">
            <a:avLst/>
          </a:prstGeom>
        </p:spPr>
      </p:pic>
      <p:sp>
        <p:nvSpPr>
          <p:cNvPr id="29" name="CaixaDeTexto 7">
            <a:extLst>
              <a:ext uri="{FF2B5EF4-FFF2-40B4-BE49-F238E27FC236}">
                <a16:creationId xmlns:a16="http://schemas.microsoft.com/office/drawing/2014/main" id="{21914687-599C-4136-8621-CB0EDBE3A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295" y="1803907"/>
            <a:ext cx="136553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822920" eaLnBrk="1" hangingPunct="1">
              <a:defRPr/>
            </a:pPr>
            <a:r>
              <a:rPr lang="pt-BR" sz="1350" b="1" kern="0" dirty="0">
                <a:solidFill>
                  <a:schemeClr val="bg1">
                    <a:lumMod val="65000"/>
                  </a:schemeClr>
                </a:solidFill>
                <a:latin typeface="+mn-lt"/>
                <a:cs typeface="Gisha" pitchFamily="34" charset="-79"/>
              </a:rPr>
              <a:t>Funcionalidades</a:t>
            </a:r>
          </a:p>
        </p:txBody>
      </p:sp>
      <p:sp>
        <p:nvSpPr>
          <p:cNvPr id="30" name="CaixaDeTexto 7">
            <a:extLst>
              <a:ext uri="{FF2B5EF4-FFF2-40B4-BE49-F238E27FC236}">
                <a16:creationId xmlns:a16="http://schemas.microsoft.com/office/drawing/2014/main" id="{9CBCC0E0-9B7A-425B-A368-E8B226F57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080" y="1803907"/>
            <a:ext cx="136553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822920" eaLnBrk="1" hangingPunct="1">
              <a:defRPr/>
            </a:pPr>
            <a:r>
              <a:rPr lang="pt-BR" sz="1350" b="1" kern="0" dirty="0">
                <a:solidFill>
                  <a:schemeClr val="bg1">
                    <a:lumMod val="65000"/>
                  </a:schemeClr>
                </a:solidFill>
                <a:latin typeface="+mn-lt"/>
                <a:cs typeface="Gisha" pitchFamily="34" charset="-79"/>
              </a:rPr>
              <a:t>Facilidade</a:t>
            </a:r>
          </a:p>
        </p:txBody>
      </p:sp>
      <p:sp>
        <p:nvSpPr>
          <p:cNvPr id="31" name="CaixaDeTexto 7">
            <a:extLst>
              <a:ext uri="{FF2B5EF4-FFF2-40B4-BE49-F238E27FC236}">
                <a16:creationId xmlns:a16="http://schemas.microsoft.com/office/drawing/2014/main" id="{D1CC0AB0-4AD7-40BE-B0DE-AFCC47AF8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865" y="1803907"/>
            <a:ext cx="136553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822920" eaLnBrk="1" hangingPunct="1">
              <a:defRPr/>
            </a:pPr>
            <a:r>
              <a:rPr lang="pt-BR" sz="1350" b="1" kern="0" dirty="0">
                <a:solidFill>
                  <a:schemeClr val="bg1">
                    <a:lumMod val="65000"/>
                  </a:schemeClr>
                </a:solidFill>
                <a:latin typeface="+mn-lt"/>
                <a:cs typeface="Gisha" pitchFamily="34" charset="-79"/>
              </a:rPr>
              <a:t>Custo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CF239B96-D6C1-49FC-AB4C-FD54CB13B89E}"/>
              </a:ext>
            </a:extLst>
          </p:cNvPr>
          <p:cNvGrpSpPr/>
          <p:nvPr/>
        </p:nvGrpSpPr>
        <p:grpSpPr>
          <a:xfrm>
            <a:off x="2543512" y="2439764"/>
            <a:ext cx="1277537" cy="166221"/>
            <a:chOff x="4198066" y="2719070"/>
            <a:chExt cx="1703382" cy="221628"/>
          </a:xfrm>
          <a:solidFill>
            <a:schemeClr val="bg1">
              <a:lumMod val="65000"/>
            </a:schemeClr>
          </a:solidFill>
        </p:grpSpPr>
        <p:sp>
          <p:nvSpPr>
            <p:cNvPr id="2" name="Estrela: 5 Pontas 1">
              <a:extLst>
                <a:ext uri="{FF2B5EF4-FFF2-40B4-BE49-F238E27FC236}">
                  <a16:creationId xmlns:a16="http://schemas.microsoft.com/office/drawing/2014/main" id="{298ABF5A-2714-4DF9-B584-5582E4A908B4}"/>
                </a:ext>
              </a:extLst>
            </p:cNvPr>
            <p:cNvSpPr/>
            <p:nvPr/>
          </p:nvSpPr>
          <p:spPr>
            <a:xfrm>
              <a:off x="4938943" y="2719070"/>
              <a:ext cx="221628" cy="221628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32" name="Estrela: 5 Pontas 31">
              <a:extLst>
                <a:ext uri="{FF2B5EF4-FFF2-40B4-BE49-F238E27FC236}">
                  <a16:creationId xmlns:a16="http://schemas.microsoft.com/office/drawing/2014/main" id="{ADECC9C2-0134-4DFC-8079-35589183A4DA}"/>
                </a:ext>
              </a:extLst>
            </p:cNvPr>
            <p:cNvSpPr/>
            <p:nvPr/>
          </p:nvSpPr>
          <p:spPr>
            <a:xfrm>
              <a:off x="5309382" y="2719070"/>
              <a:ext cx="221628" cy="221628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33" name="Estrela: 5 Pontas 32">
              <a:extLst>
                <a:ext uri="{FF2B5EF4-FFF2-40B4-BE49-F238E27FC236}">
                  <a16:creationId xmlns:a16="http://schemas.microsoft.com/office/drawing/2014/main" id="{5B207894-C020-4277-A564-D43BEA0B31F9}"/>
                </a:ext>
              </a:extLst>
            </p:cNvPr>
            <p:cNvSpPr/>
            <p:nvPr/>
          </p:nvSpPr>
          <p:spPr>
            <a:xfrm>
              <a:off x="4198066" y="2719070"/>
              <a:ext cx="221628" cy="221628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34" name="Estrela: 5 Pontas 33">
              <a:extLst>
                <a:ext uri="{FF2B5EF4-FFF2-40B4-BE49-F238E27FC236}">
                  <a16:creationId xmlns:a16="http://schemas.microsoft.com/office/drawing/2014/main" id="{E6F0FF2B-13D3-4C04-BADF-05054419695C}"/>
                </a:ext>
              </a:extLst>
            </p:cNvPr>
            <p:cNvSpPr/>
            <p:nvPr/>
          </p:nvSpPr>
          <p:spPr>
            <a:xfrm>
              <a:off x="4568504" y="2719070"/>
              <a:ext cx="221628" cy="221628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35" name="Estrela: 5 Pontas 34">
              <a:extLst>
                <a:ext uri="{FF2B5EF4-FFF2-40B4-BE49-F238E27FC236}">
                  <a16:creationId xmlns:a16="http://schemas.microsoft.com/office/drawing/2014/main" id="{901D257B-F106-40F5-A76F-BDFE1159EF8B}"/>
                </a:ext>
              </a:extLst>
            </p:cNvPr>
            <p:cNvSpPr/>
            <p:nvPr/>
          </p:nvSpPr>
          <p:spPr>
            <a:xfrm>
              <a:off x="5679820" y="2719070"/>
              <a:ext cx="221628" cy="221628"/>
            </a:xfrm>
            <a:prstGeom prst="star5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BF7F8C64-A2BC-40BA-9C65-03CE62CBD482}"/>
              </a:ext>
            </a:extLst>
          </p:cNvPr>
          <p:cNvGrpSpPr/>
          <p:nvPr/>
        </p:nvGrpSpPr>
        <p:grpSpPr>
          <a:xfrm>
            <a:off x="2543512" y="3344183"/>
            <a:ext cx="1277537" cy="166221"/>
            <a:chOff x="4198066" y="2719070"/>
            <a:chExt cx="1703382" cy="221628"/>
          </a:xfrm>
          <a:solidFill>
            <a:schemeClr val="bg1">
              <a:lumMod val="65000"/>
            </a:schemeClr>
          </a:solidFill>
        </p:grpSpPr>
        <p:sp>
          <p:nvSpPr>
            <p:cNvPr id="37" name="Estrela: 5 Pontas 36">
              <a:extLst>
                <a:ext uri="{FF2B5EF4-FFF2-40B4-BE49-F238E27FC236}">
                  <a16:creationId xmlns:a16="http://schemas.microsoft.com/office/drawing/2014/main" id="{CFF26B59-DABE-41A1-B2FE-2D9376B18C3C}"/>
                </a:ext>
              </a:extLst>
            </p:cNvPr>
            <p:cNvSpPr/>
            <p:nvPr/>
          </p:nvSpPr>
          <p:spPr>
            <a:xfrm>
              <a:off x="4938943" y="2719070"/>
              <a:ext cx="221628" cy="221628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38" name="Estrela: 5 Pontas 37">
              <a:extLst>
                <a:ext uri="{FF2B5EF4-FFF2-40B4-BE49-F238E27FC236}">
                  <a16:creationId xmlns:a16="http://schemas.microsoft.com/office/drawing/2014/main" id="{90C38517-689C-48D7-80D5-96CE13A2293B}"/>
                </a:ext>
              </a:extLst>
            </p:cNvPr>
            <p:cNvSpPr/>
            <p:nvPr/>
          </p:nvSpPr>
          <p:spPr>
            <a:xfrm>
              <a:off x="5309382" y="2719070"/>
              <a:ext cx="221628" cy="221628"/>
            </a:xfrm>
            <a:prstGeom prst="star5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39" name="Estrela: 5 Pontas 38">
              <a:extLst>
                <a:ext uri="{FF2B5EF4-FFF2-40B4-BE49-F238E27FC236}">
                  <a16:creationId xmlns:a16="http://schemas.microsoft.com/office/drawing/2014/main" id="{14C886F8-AB0A-46C7-A8F4-ABF06E71A578}"/>
                </a:ext>
              </a:extLst>
            </p:cNvPr>
            <p:cNvSpPr/>
            <p:nvPr/>
          </p:nvSpPr>
          <p:spPr>
            <a:xfrm>
              <a:off x="4198066" y="2719070"/>
              <a:ext cx="221628" cy="221628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40" name="Estrela: 5 Pontas 39">
              <a:extLst>
                <a:ext uri="{FF2B5EF4-FFF2-40B4-BE49-F238E27FC236}">
                  <a16:creationId xmlns:a16="http://schemas.microsoft.com/office/drawing/2014/main" id="{07428EB1-ADE4-4DDD-889C-E724AE4E248E}"/>
                </a:ext>
              </a:extLst>
            </p:cNvPr>
            <p:cNvSpPr/>
            <p:nvPr/>
          </p:nvSpPr>
          <p:spPr>
            <a:xfrm>
              <a:off x="4568504" y="2719070"/>
              <a:ext cx="221628" cy="221628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41" name="Estrela: 5 Pontas 40">
              <a:extLst>
                <a:ext uri="{FF2B5EF4-FFF2-40B4-BE49-F238E27FC236}">
                  <a16:creationId xmlns:a16="http://schemas.microsoft.com/office/drawing/2014/main" id="{D86FAC0B-D9BB-4340-BDB4-C6830DE32A72}"/>
                </a:ext>
              </a:extLst>
            </p:cNvPr>
            <p:cNvSpPr/>
            <p:nvPr/>
          </p:nvSpPr>
          <p:spPr>
            <a:xfrm>
              <a:off x="5679820" y="2719070"/>
              <a:ext cx="221628" cy="221628"/>
            </a:xfrm>
            <a:prstGeom prst="star5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</p:grp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783CBA9E-1C79-4122-8566-69282117EC82}"/>
              </a:ext>
            </a:extLst>
          </p:cNvPr>
          <p:cNvGrpSpPr/>
          <p:nvPr/>
        </p:nvGrpSpPr>
        <p:grpSpPr>
          <a:xfrm>
            <a:off x="2543512" y="4239902"/>
            <a:ext cx="1277537" cy="166221"/>
            <a:chOff x="4198066" y="2719070"/>
            <a:chExt cx="1703382" cy="221628"/>
          </a:xfrm>
          <a:solidFill>
            <a:schemeClr val="bg1">
              <a:lumMod val="65000"/>
            </a:schemeClr>
          </a:solidFill>
        </p:grpSpPr>
        <p:sp>
          <p:nvSpPr>
            <p:cNvPr id="43" name="Estrela: 5 Pontas 42">
              <a:extLst>
                <a:ext uri="{FF2B5EF4-FFF2-40B4-BE49-F238E27FC236}">
                  <a16:creationId xmlns:a16="http://schemas.microsoft.com/office/drawing/2014/main" id="{11CC32B1-CE23-4A92-AE86-BC3269174B4E}"/>
                </a:ext>
              </a:extLst>
            </p:cNvPr>
            <p:cNvSpPr/>
            <p:nvPr/>
          </p:nvSpPr>
          <p:spPr>
            <a:xfrm>
              <a:off x="4938943" y="2719070"/>
              <a:ext cx="221628" cy="221628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44" name="Estrela: 5 Pontas 43">
              <a:extLst>
                <a:ext uri="{FF2B5EF4-FFF2-40B4-BE49-F238E27FC236}">
                  <a16:creationId xmlns:a16="http://schemas.microsoft.com/office/drawing/2014/main" id="{435A99C7-5F8F-46EB-A620-A466ADB85406}"/>
                </a:ext>
              </a:extLst>
            </p:cNvPr>
            <p:cNvSpPr/>
            <p:nvPr/>
          </p:nvSpPr>
          <p:spPr>
            <a:xfrm>
              <a:off x="5309382" y="2719070"/>
              <a:ext cx="221628" cy="221628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45" name="Estrela: 5 Pontas 44">
              <a:extLst>
                <a:ext uri="{FF2B5EF4-FFF2-40B4-BE49-F238E27FC236}">
                  <a16:creationId xmlns:a16="http://schemas.microsoft.com/office/drawing/2014/main" id="{A4644BB8-1241-4A2D-AD16-801ED70AAF8D}"/>
                </a:ext>
              </a:extLst>
            </p:cNvPr>
            <p:cNvSpPr/>
            <p:nvPr/>
          </p:nvSpPr>
          <p:spPr>
            <a:xfrm>
              <a:off x="4198066" y="2719070"/>
              <a:ext cx="221628" cy="221628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46" name="Estrela: 5 Pontas 45">
              <a:extLst>
                <a:ext uri="{FF2B5EF4-FFF2-40B4-BE49-F238E27FC236}">
                  <a16:creationId xmlns:a16="http://schemas.microsoft.com/office/drawing/2014/main" id="{DC46B8E4-DB29-4398-81AF-DA1D260D263F}"/>
                </a:ext>
              </a:extLst>
            </p:cNvPr>
            <p:cNvSpPr/>
            <p:nvPr/>
          </p:nvSpPr>
          <p:spPr>
            <a:xfrm>
              <a:off x="4568504" y="2719070"/>
              <a:ext cx="221628" cy="221628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47" name="Estrela: 5 Pontas 46">
              <a:extLst>
                <a:ext uri="{FF2B5EF4-FFF2-40B4-BE49-F238E27FC236}">
                  <a16:creationId xmlns:a16="http://schemas.microsoft.com/office/drawing/2014/main" id="{886B3A3F-B5EB-4735-B1C7-BD105461FB92}"/>
                </a:ext>
              </a:extLst>
            </p:cNvPr>
            <p:cNvSpPr/>
            <p:nvPr/>
          </p:nvSpPr>
          <p:spPr>
            <a:xfrm>
              <a:off x="5679820" y="2719070"/>
              <a:ext cx="221628" cy="221628"/>
            </a:xfrm>
            <a:prstGeom prst="star5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</p:grp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89EF2025-87A9-47C7-9A79-A036F951C9E3}"/>
              </a:ext>
            </a:extLst>
          </p:cNvPr>
          <p:cNvGrpSpPr/>
          <p:nvPr/>
        </p:nvGrpSpPr>
        <p:grpSpPr>
          <a:xfrm>
            <a:off x="2543512" y="5224205"/>
            <a:ext cx="1277537" cy="166221"/>
            <a:chOff x="4198066" y="2719070"/>
            <a:chExt cx="1703382" cy="221628"/>
          </a:xfrm>
          <a:solidFill>
            <a:srgbClr val="FFC000"/>
          </a:solidFill>
        </p:grpSpPr>
        <p:sp>
          <p:nvSpPr>
            <p:cNvPr id="49" name="Estrela: 5 Pontas 48">
              <a:extLst>
                <a:ext uri="{FF2B5EF4-FFF2-40B4-BE49-F238E27FC236}">
                  <a16:creationId xmlns:a16="http://schemas.microsoft.com/office/drawing/2014/main" id="{1FB2669F-AF38-41D0-A14A-01BAAF47F827}"/>
                </a:ext>
              </a:extLst>
            </p:cNvPr>
            <p:cNvSpPr/>
            <p:nvPr/>
          </p:nvSpPr>
          <p:spPr>
            <a:xfrm>
              <a:off x="4938943" y="2719070"/>
              <a:ext cx="221628" cy="221628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50" name="Estrela: 5 Pontas 49">
              <a:extLst>
                <a:ext uri="{FF2B5EF4-FFF2-40B4-BE49-F238E27FC236}">
                  <a16:creationId xmlns:a16="http://schemas.microsoft.com/office/drawing/2014/main" id="{EE26BD9D-A0FB-47C6-80D4-52E61D643402}"/>
                </a:ext>
              </a:extLst>
            </p:cNvPr>
            <p:cNvSpPr/>
            <p:nvPr/>
          </p:nvSpPr>
          <p:spPr>
            <a:xfrm>
              <a:off x="5309382" y="2719070"/>
              <a:ext cx="221628" cy="221628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51" name="Estrela: 5 Pontas 50">
              <a:extLst>
                <a:ext uri="{FF2B5EF4-FFF2-40B4-BE49-F238E27FC236}">
                  <a16:creationId xmlns:a16="http://schemas.microsoft.com/office/drawing/2014/main" id="{9271B80C-23AB-40F6-A795-587AFB0A0EB3}"/>
                </a:ext>
              </a:extLst>
            </p:cNvPr>
            <p:cNvSpPr/>
            <p:nvPr/>
          </p:nvSpPr>
          <p:spPr>
            <a:xfrm>
              <a:off x="4198066" y="2719070"/>
              <a:ext cx="221628" cy="221628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52" name="Estrela: 5 Pontas 51">
              <a:extLst>
                <a:ext uri="{FF2B5EF4-FFF2-40B4-BE49-F238E27FC236}">
                  <a16:creationId xmlns:a16="http://schemas.microsoft.com/office/drawing/2014/main" id="{C6AD159E-1AF3-4B22-A975-83D45CBA4B3A}"/>
                </a:ext>
              </a:extLst>
            </p:cNvPr>
            <p:cNvSpPr/>
            <p:nvPr/>
          </p:nvSpPr>
          <p:spPr>
            <a:xfrm>
              <a:off x="4568504" y="2719070"/>
              <a:ext cx="221628" cy="221628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53" name="Estrela: 5 Pontas 52">
              <a:extLst>
                <a:ext uri="{FF2B5EF4-FFF2-40B4-BE49-F238E27FC236}">
                  <a16:creationId xmlns:a16="http://schemas.microsoft.com/office/drawing/2014/main" id="{E6413479-CB96-4B39-9791-948668F8F82E}"/>
                </a:ext>
              </a:extLst>
            </p:cNvPr>
            <p:cNvSpPr/>
            <p:nvPr/>
          </p:nvSpPr>
          <p:spPr>
            <a:xfrm>
              <a:off x="5679820" y="2719070"/>
              <a:ext cx="221628" cy="221628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</p:grpSp>
      <p:grpSp>
        <p:nvGrpSpPr>
          <p:cNvPr id="54" name="Agrupar 53">
            <a:extLst>
              <a:ext uri="{FF2B5EF4-FFF2-40B4-BE49-F238E27FC236}">
                <a16:creationId xmlns:a16="http://schemas.microsoft.com/office/drawing/2014/main" id="{71A79E3D-186C-4DBF-BE0A-E6840ECA6219}"/>
              </a:ext>
            </a:extLst>
          </p:cNvPr>
          <p:cNvGrpSpPr/>
          <p:nvPr/>
        </p:nvGrpSpPr>
        <p:grpSpPr>
          <a:xfrm>
            <a:off x="4232335" y="2439764"/>
            <a:ext cx="1277537" cy="166221"/>
            <a:chOff x="4198066" y="2719070"/>
            <a:chExt cx="1703382" cy="221628"/>
          </a:xfrm>
          <a:solidFill>
            <a:srgbClr val="FFC000"/>
          </a:solidFill>
        </p:grpSpPr>
        <p:sp>
          <p:nvSpPr>
            <p:cNvPr id="55" name="Estrela: 5 Pontas 54">
              <a:extLst>
                <a:ext uri="{FF2B5EF4-FFF2-40B4-BE49-F238E27FC236}">
                  <a16:creationId xmlns:a16="http://schemas.microsoft.com/office/drawing/2014/main" id="{E651D0D9-8F9C-4DA5-8DFD-48801937E2AF}"/>
                </a:ext>
              </a:extLst>
            </p:cNvPr>
            <p:cNvSpPr/>
            <p:nvPr/>
          </p:nvSpPr>
          <p:spPr>
            <a:xfrm>
              <a:off x="4938943" y="2719070"/>
              <a:ext cx="221628" cy="221628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56" name="Estrela: 5 Pontas 55">
              <a:extLst>
                <a:ext uri="{FF2B5EF4-FFF2-40B4-BE49-F238E27FC236}">
                  <a16:creationId xmlns:a16="http://schemas.microsoft.com/office/drawing/2014/main" id="{5C2AF667-53A2-459F-B88F-C901D6C9AE46}"/>
                </a:ext>
              </a:extLst>
            </p:cNvPr>
            <p:cNvSpPr/>
            <p:nvPr/>
          </p:nvSpPr>
          <p:spPr>
            <a:xfrm>
              <a:off x="5309382" y="2719070"/>
              <a:ext cx="221628" cy="221628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57" name="Estrela: 5 Pontas 56">
              <a:extLst>
                <a:ext uri="{FF2B5EF4-FFF2-40B4-BE49-F238E27FC236}">
                  <a16:creationId xmlns:a16="http://schemas.microsoft.com/office/drawing/2014/main" id="{E9696B93-BE2F-4F39-8860-33B629E1B7DF}"/>
                </a:ext>
              </a:extLst>
            </p:cNvPr>
            <p:cNvSpPr/>
            <p:nvPr/>
          </p:nvSpPr>
          <p:spPr>
            <a:xfrm>
              <a:off x="4198066" y="2719070"/>
              <a:ext cx="221628" cy="221628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58" name="Estrela: 5 Pontas 57">
              <a:extLst>
                <a:ext uri="{FF2B5EF4-FFF2-40B4-BE49-F238E27FC236}">
                  <a16:creationId xmlns:a16="http://schemas.microsoft.com/office/drawing/2014/main" id="{1683CF3B-CBBE-4718-AFAC-9712D9635CEA}"/>
                </a:ext>
              </a:extLst>
            </p:cNvPr>
            <p:cNvSpPr/>
            <p:nvPr/>
          </p:nvSpPr>
          <p:spPr>
            <a:xfrm>
              <a:off x="4568504" y="2719070"/>
              <a:ext cx="221628" cy="221628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59" name="Estrela: 5 Pontas 58">
              <a:extLst>
                <a:ext uri="{FF2B5EF4-FFF2-40B4-BE49-F238E27FC236}">
                  <a16:creationId xmlns:a16="http://schemas.microsoft.com/office/drawing/2014/main" id="{4709CD7D-0877-469A-9C06-419C0F7A3CFB}"/>
                </a:ext>
              </a:extLst>
            </p:cNvPr>
            <p:cNvSpPr/>
            <p:nvPr/>
          </p:nvSpPr>
          <p:spPr>
            <a:xfrm>
              <a:off x="5679820" y="2719070"/>
              <a:ext cx="221628" cy="221628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</p:grpSp>
      <p:grpSp>
        <p:nvGrpSpPr>
          <p:cNvPr id="60" name="Agrupar 59">
            <a:extLst>
              <a:ext uri="{FF2B5EF4-FFF2-40B4-BE49-F238E27FC236}">
                <a16:creationId xmlns:a16="http://schemas.microsoft.com/office/drawing/2014/main" id="{A831AFA7-0F05-4AA5-A713-25A130335A0D}"/>
              </a:ext>
            </a:extLst>
          </p:cNvPr>
          <p:cNvGrpSpPr/>
          <p:nvPr/>
        </p:nvGrpSpPr>
        <p:grpSpPr>
          <a:xfrm>
            <a:off x="4232335" y="3344183"/>
            <a:ext cx="1277537" cy="166221"/>
            <a:chOff x="4198066" y="2719070"/>
            <a:chExt cx="1703382" cy="221628"/>
          </a:xfrm>
          <a:solidFill>
            <a:schemeClr val="bg1">
              <a:lumMod val="65000"/>
            </a:schemeClr>
          </a:solidFill>
        </p:grpSpPr>
        <p:sp>
          <p:nvSpPr>
            <p:cNvPr id="61" name="Estrela: 5 Pontas 60">
              <a:extLst>
                <a:ext uri="{FF2B5EF4-FFF2-40B4-BE49-F238E27FC236}">
                  <a16:creationId xmlns:a16="http://schemas.microsoft.com/office/drawing/2014/main" id="{85394BCD-C9E2-4A96-9AAF-A6236A935AD8}"/>
                </a:ext>
              </a:extLst>
            </p:cNvPr>
            <p:cNvSpPr/>
            <p:nvPr/>
          </p:nvSpPr>
          <p:spPr>
            <a:xfrm>
              <a:off x="4938943" y="2719070"/>
              <a:ext cx="221628" cy="221628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62" name="Estrela: 5 Pontas 61">
              <a:extLst>
                <a:ext uri="{FF2B5EF4-FFF2-40B4-BE49-F238E27FC236}">
                  <a16:creationId xmlns:a16="http://schemas.microsoft.com/office/drawing/2014/main" id="{FD110F84-BECF-4690-86EA-EAAC215DDDA3}"/>
                </a:ext>
              </a:extLst>
            </p:cNvPr>
            <p:cNvSpPr/>
            <p:nvPr/>
          </p:nvSpPr>
          <p:spPr>
            <a:xfrm>
              <a:off x="5309382" y="2719070"/>
              <a:ext cx="221628" cy="221628"/>
            </a:xfrm>
            <a:prstGeom prst="star5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63" name="Estrela: 5 Pontas 62">
              <a:extLst>
                <a:ext uri="{FF2B5EF4-FFF2-40B4-BE49-F238E27FC236}">
                  <a16:creationId xmlns:a16="http://schemas.microsoft.com/office/drawing/2014/main" id="{35AF7600-C212-4CF9-82B9-DC87573B857F}"/>
                </a:ext>
              </a:extLst>
            </p:cNvPr>
            <p:cNvSpPr/>
            <p:nvPr/>
          </p:nvSpPr>
          <p:spPr>
            <a:xfrm>
              <a:off x="4198066" y="2719070"/>
              <a:ext cx="221628" cy="221628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64" name="Estrela: 5 Pontas 63">
              <a:extLst>
                <a:ext uri="{FF2B5EF4-FFF2-40B4-BE49-F238E27FC236}">
                  <a16:creationId xmlns:a16="http://schemas.microsoft.com/office/drawing/2014/main" id="{76ACC2D8-6E0A-4F69-A447-A990BB61897C}"/>
                </a:ext>
              </a:extLst>
            </p:cNvPr>
            <p:cNvSpPr/>
            <p:nvPr/>
          </p:nvSpPr>
          <p:spPr>
            <a:xfrm>
              <a:off x="4568504" y="2719070"/>
              <a:ext cx="221628" cy="221628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65" name="Estrela: 5 Pontas 64">
              <a:extLst>
                <a:ext uri="{FF2B5EF4-FFF2-40B4-BE49-F238E27FC236}">
                  <a16:creationId xmlns:a16="http://schemas.microsoft.com/office/drawing/2014/main" id="{03B662F9-D66C-442D-86E1-B1D74F18573D}"/>
                </a:ext>
              </a:extLst>
            </p:cNvPr>
            <p:cNvSpPr/>
            <p:nvPr/>
          </p:nvSpPr>
          <p:spPr>
            <a:xfrm>
              <a:off x="5679820" y="2719070"/>
              <a:ext cx="221628" cy="221628"/>
            </a:xfrm>
            <a:prstGeom prst="star5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</p:grpSp>
      <p:grpSp>
        <p:nvGrpSpPr>
          <p:cNvPr id="66" name="Agrupar 65">
            <a:extLst>
              <a:ext uri="{FF2B5EF4-FFF2-40B4-BE49-F238E27FC236}">
                <a16:creationId xmlns:a16="http://schemas.microsoft.com/office/drawing/2014/main" id="{799AF8A1-55EF-4167-BB71-F70FA93ECB7E}"/>
              </a:ext>
            </a:extLst>
          </p:cNvPr>
          <p:cNvGrpSpPr/>
          <p:nvPr/>
        </p:nvGrpSpPr>
        <p:grpSpPr>
          <a:xfrm>
            <a:off x="4232335" y="4239902"/>
            <a:ext cx="1277537" cy="166221"/>
            <a:chOff x="4198066" y="2719070"/>
            <a:chExt cx="1703382" cy="221628"/>
          </a:xfrm>
          <a:solidFill>
            <a:schemeClr val="bg1">
              <a:lumMod val="65000"/>
            </a:schemeClr>
          </a:solidFill>
        </p:grpSpPr>
        <p:sp>
          <p:nvSpPr>
            <p:cNvPr id="67" name="Estrela: 5 Pontas 66">
              <a:extLst>
                <a:ext uri="{FF2B5EF4-FFF2-40B4-BE49-F238E27FC236}">
                  <a16:creationId xmlns:a16="http://schemas.microsoft.com/office/drawing/2014/main" id="{B948B91B-177D-4B7F-B3C2-0554C65DCA3A}"/>
                </a:ext>
              </a:extLst>
            </p:cNvPr>
            <p:cNvSpPr/>
            <p:nvPr/>
          </p:nvSpPr>
          <p:spPr>
            <a:xfrm>
              <a:off x="4938943" y="2719070"/>
              <a:ext cx="221628" cy="221628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68" name="Estrela: 5 Pontas 67">
              <a:extLst>
                <a:ext uri="{FF2B5EF4-FFF2-40B4-BE49-F238E27FC236}">
                  <a16:creationId xmlns:a16="http://schemas.microsoft.com/office/drawing/2014/main" id="{4904BB09-BB86-484A-BA7A-D25118E162AF}"/>
                </a:ext>
              </a:extLst>
            </p:cNvPr>
            <p:cNvSpPr/>
            <p:nvPr/>
          </p:nvSpPr>
          <p:spPr>
            <a:xfrm>
              <a:off x="5309382" y="2719070"/>
              <a:ext cx="221628" cy="221628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69" name="Estrela: 5 Pontas 68">
              <a:extLst>
                <a:ext uri="{FF2B5EF4-FFF2-40B4-BE49-F238E27FC236}">
                  <a16:creationId xmlns:a16="http://schemas.microsoft.com/office/drawing/2014/main" id="{BA1D2A13-51C8-4164-B9B0-D27FA3498A3B}"/>
                </a:ext>
              </a:extLst>
            </p:cNvPr>
            <p:cNvSpPr/>
            <p:nvPr/>
          </p:nvSpPr>
          <p:spPr>
            <a:xfrm>
              <a:off x="4198066" y="2719070"/>
              <a:ext cx="221628" cy="221628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70" name="Estrela: 5 Pontas 69">
              <a:extLst>
                <a:ext uri="{FF2B5EF4-FFF2-40B4-BE49-F238E27FC236}">
                  <a16:creationId xmlns:a16="http://schemas.microsoft.com/office/drawing/2014/main" id="{A7D22024-59FC-4B76-BE21-0ABFBECD852A}"/>
                </a:ext>
              </a:extLst>
            </p:cNvPr>
            <p:cNvSpPr/>
            <p:nvPr/>
          </p:nvSpPr>
          <p:spPr>
            <a:xfrm>
              <a:off x="4568504" y="2719070"/>
              <a:ext cx="221628" cy="221628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71" name="Estrela: 5 Pontas 70">
              <a:extLst>
                <a:ext uri="{FF2B5EF4-FFF2-40B4-BE49-F238E27FC236}">
                  <a16:creationId xmlns:a16="http://schemas.microsoft.com/office/drawing/2014/main" id="{88FE2D39-D937-41E4-B0F7-A3B1417A046C}"/>
                </a:ext>
              </a:extLst>
            </p:cNvPr>
            <p:cNvSpPr/>
            <p:nvPr/>
          </p:nvSpPr>
          <p:spPr>
            <a:xfrm>
              <a:off x="5679820" y="2719070"/>
              <a:ext cx="221628" cy="221628"/>
            </a:xfrm>
            <a:prstGeom prst="star5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</p:grpSp>
      <p:grpSp>
        <p:nvGrpSpPr>
          <p:cNvPr id="72" name="Agrupar 71">
            <a:extLst>
              <a:ext uri="{FF2B5EF4-FFF2-40B4-BE49-F238E27FC236}">
                <a16:creationId xmlns:a16="http://schemas.microsoft.com/office/drawing/2014/main" id="{77371187-2523-488D-A370-3EB2C8C3676B}"/>
              </a:ext>
            </a:extLst>
          </p:cNvPr>
          <p:cNvGrpSpPr/>
          <p:nvPr/>
        </p:nvGrpSpPr>
        <p:grpSpPr>
          <a:xfrm>
            <a:off x="4232335" y="5224205"/>
            <a:ext cx="1277537" cy="166221"/>
            <a:chOff x="4198066" y="2719070"/>
            <a:chExt cx="1703382" cy="221628"/>
          </a:xfrm>
          <a:solidFill>
            <a:schemeClr val="bg1">
              <a:lumMod val="65000"/>
            </a:schemeClr>
          </a:solidFill>
        </p:grpSpPr>
        <p:sp>
          <p:nvSpPr>
            <p:cNvPr id="73" name="Estrela: 5 Pontas 72">
              <a:extLst>
                <a:ext uri="{FF2B5EF4-FFF2-40B4-BE49-F238E27FC236}">
                  <a16:creationId xmlns:a16="http://schemas.microsoft.com/office/drawing/2014/main" id="{86A9C152-696A-4092-976F-248282E7B7FC}"/>
                </a:ext>
              </a:extLst>
            </p:cNvPr>
            <p:cNvSpPr/>
            <p:nvPr/>
          </p:nvSpPr>
          <p:spPr>
            <a:xfrm>
              <a:off x="4938943" y="2719070"/>
              <a:ext cx="221628" cy="221628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74" name="Estrela: 5 Pontas 73">
              <a:extLst>
                <a:ext uri="{FF2B5EF4-FFF2-40B4-BE49-F238E27FC236}">
                  <a16:creationId xmlns:a16="http://schemas.microsoft.com/office/drawing/2014/main" id="{457448B6-91E2-4A0E-BBD5-21CFA065E16C}"/>
                </a:ext>
              </a:extLst>
            </p:cNvPr>
            <p:cNvSpPr/>
            <p:nvPr/>
          </p:nvSpPr>
          <p:spPr>
            <a:xfrm>
              <a:off x="5309382" y="2719070"/>
              <a:ext cx="221628" cy="221628"/>
            </a:xfrm>
            <a:prstGeom prst="star5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75" name="Estrela: 5 Pontas 74">
              <a:extLst>
                <a:ext uri="{FF2B5EF4-FFF2-40B4-BE49-F238E27FC236}">
                  <a16:creationId xmlns:a16="http://schemas.microsoft.com/office/drawing/2014/main" id="{DB8C910E-8BEA-4484-BA95-54D257BBA122}"/>
                </a:ext>
              </a:extLst>
            </p:cNvPr>
            <p:cNvSpPr/>
            <p:nvPr/>
          </p:nvSpPr>
          <p:spPr>
            <a:xfrm>
              <a:off x="4198066" y="2719070"/>
              <a:ext cx="221628" cy="221628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76" name="Estrela: 5 Pontas 75">
              <a:extLst>
                <a:ext uri="{FF2B5EF4-FFF2-40B4-BE49-F238E27FC236}">
                  <a16:creationId xmlns:a16="http://schemas.microsoft.com/office/drawing/2014/main" id="{9AD5069D-0755-4550-9055-FAA87FF389DC}"/>
                </a:ext>
              </a:extLst>
            </p:cNvPr>
            <p:cNvSpPr/>
            <p:nvPr/>
          </p:nvSpPr>
          <p:spPr>
            <a:xfrm>
              <a:off x="4568504" y="2719070"/>
              <a:ext cx="221628" cy="221628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77" name="Estrela: 5 Pontas 76">
              <a:extLst>
                <a:ext uri="{FF2B5EF4-FFF2-40B4-BE49-F238E27FC236}">
                  <a16:creationId xmlns:a16="http://schemas.microsoft.com/office/drawing/2014/main" id="{6A582D29-7033-4DBF-9EAB-4913219D30E7}"/>
                </a:ext>
              </a:extLst>
            </p:cNvPr>
            <p:cNvSpPr/>
            <p:nvPr/>
          </p:nvSpPr>
          <p:spPr>
            <a:xfrm>
              <a:off x="5679820" y="2719070"/>
              <a:ext cx="221628" cy="221628"/>
            </a:xfrm>
            <a:prstGeom prst="star5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</p:grpSp>
      <p:grpSp>
        <p:nvGrpSpPr>
          <p:cNvPr id="78" name="Agrupar 77">
            <a:extLst>
              <a:ext uri="{FF2B5EF4-FFF2-40B4-BE49-F238E27FC236}">
                <a16:creationId xmlns:a16="http://schemas.microsoft.com/office/drawing/2014/main" id="{2D8A20DB-91C1-4726-AD7B-80268A37B406}"/>
              </a:ext>
            </a:extLst>
          </p:cNvPr>
          <p:cNvGrpSpPr/>
          <p:nvPr/>
        </p:nvGrpSpPr>
        <p:grpSpPr>
          <a:xfrm>
            <a:off x="5949663" y="2439764"/>
            <a:ext cx="1277537" cy="166221"/>
            <a:chOff x="4198066" y="2719070"/>
            <a:chExt cx="1703382" cy="221628"/>
          </a:xfrm>
          <a:solidFill>
            <a:schemeClr val="bg1">
              <a:lumMod val="65000"/>
            </a:schemeClr>
          </a:solidFill>
        </p:grpSpPr>
        <p:sp>
          <p:nvSpPr>
            <p:cNvPr id="79" name="Estrela: 5 Pontas 78">
              <a:extLst>
                <a:ext uri="{FF2B5EF4-FFF2-40B4-BE49-F238E27FC236}">
                  <a16:creationId xmlns:a16="http://schemas.microsoft.com/office/drawing/2014/main" id="{D6897D86-3AEE-44D4-BD6D-8F26C161C795}"/>
                </a:ext>
              </a:extLst>
            </p:cNvPr>
            <p:cNvSpPr/>
            <p:nvPr/>
          </p:nvSpPr>
          <p:spPr>
            <a:xfrm>
              <a:off x="4938943" y="2719070"/>
              <a:ext cx="221628" cy="221628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80" name="Estrela: 5 Pontas 79">
              <a:extLst>
                <a:ext uri="{FF2B5EF4-FFF2-40B4-BE49-F238E27FC236}">
                  <a16:creationId xmlns:a16="http://schemas.microsoft.com/office/drawing/2014/main" id="{B5C13515-426D-4C99-98B9-53030563028F}"/>
                </a:ext>
              </a:extLst>
            </p:cNvPr>
            <p:cNvSpPr/>
            <p:nvPr/>
          </p:nvSpPr>
          <p:spPr>
            <a:xfrm>
              <a:off x="5309382" y="2719070"/>
              <a:ext cx="221628" cy="221628"/>
            </a:xfrm>
            <a:prstGeom prst="star5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81" name="Estrela: 5 Pontas 80">
              <a:extLst>
                <a:ext uri="{FF2B5EF4-FFF2-40B4-BE49-F238E27FC236}">
                  <a16:creationId xmlns:a16="http://schemas.microsoft.com/office/drawing/2014/main" id="{D20A41E2-3C25-44BC-9F34-77CDA3568BA8}"/>
                </a:ext>
              </a:extLst>
            </p:cNvPr>
            <p:cNvSpPr/>
            <p:nvPr/>
          </p:nvSpPr>
          <p:spPr>
            <a:xfrm>
              <a:off x="4198066" y="2719070"/>
              <a:ext cx="221628" cy="221628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82" name="Estrela: 5 Pontas 81">
              <a:extLst>
                <a:ext uri="{FF2B5EF4-FFF2-40B4-BE49-F238E27FC236}">
                  <a16:creationId xmlns:a16="http://schemas.microsoft.com/office/drawing/2014/main" id="{775CEE05-0BCC-4FA3-AD82-1B3C342D3C7F}"/>
                </a:ext>
              </a:extLst>
            </p:cNvPr>
            <p:cNvSpPr/>
            <p:nvPr/>
          </p:nvSpPr>
          <p:spPr>
            <a:xfrm>
              <a:off x="4568504" y="2719070"/>
              <a:ext cx="221628" cy="221628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83" name="Estrela: 5 Pontas 82">
              <a:extLst>
                <a:ext uri="{FF2B5EF4-FFF2-40B4-BE49-F238E27FC236}">
                  <a16:creationId xmlns:a16="http://schemas.microsoft.com/office/drawing/2014/main" id="{538BD6A8-36F4-4D57-8BFC-C884C128CA76}"/>
                </a:ext>
              </a:extLst>
            </p:cNvPr>
            <p:cNvSpPr/>
            <p:nvPr/>
          </p:nvSpPr>
          <p:spPr>
            <a:xfrm>
              <a:off x="5679820" y="2719070"/>
              <a:ext cx="221628" cy="221628"/>
            </a:xfrm>
            <a:prstGeom prst="star5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</p:grpSp>
      <p:grpSp>
        <p:nvGrpSpPr>
          <p:cNvPr id="84" name="Agrupar 83">
            <a:extLst>
              <a:ext uri="{FF2B5EF4-FFF2-40B4-BE49-F238E27FC236}">
                <a16:creationId xmlns:a16="http://schemas.microsoft.com/office/drawing/2014/main" id="{A66BE4C2-324F-4A5E-B41F-80E91FF84126}"/>
              </a:ext>
            </a:extLst>
          </p:cNvPr>
          <p:cNvGrpSpPr/>
          <p:nvPr/>
        </p:nvGrpSpPr>
        <p:grpSpPr>
          <a:xfrm>
            <a:off x="5949663" y="3344183"/>
            <a:ext cx="1277537" cy="166221"/>
            <a:chOff x="4198066" y="2719070"/>
            <a:chExt cx="1703382" cy="221628"/>
          </a:xfrm>
          <a:solidFill>
            <a:srgbClr val="FFC000"/>
          </a:solidFill>
        </p:grpSpPr>
        <p:sp>
          <p:nvSpPr>
            <p:cNvPr id="85" name="Estrela: 5 Pontas 84">
              <a:extLst>
                <a:ext uri="{FF2B5EF4-FFF2-40B4-BE49-F238E27FC236}">
                  <a16:creationId xmlns:a16="http://schemas.microsoft.com/office/drawing/2014/main" id="{B4178D9D-6D9E-4D63-BF00-1638E2C39907}"/>
                </a:ext>
              </a:extLst>
            </p:cNvPr>
            <p:cNvSpPr/>
            <p:nvPr/>
          </p:nvSpPr>
          <p:spPr>
            <a:xfrm>
              <a:off x="4938943" y="2719070"/>
              <a:ext cx="221628" cy="221628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86" name="Estrela: 5 Pontas 85">
              <a:extLst>
                <a:ext uri="{FF2B5EF4-FFF2-40B4-BE49-F238E27FC236}">
                  <a16:creationId xmlns:a16="http://schemas.microsoft.com/office/drawing/2014/main" id="{F45910E2-0E6B-48D6-8E2D-E7FA64CF6DEC}"/>
                </a:ext>
              </a:extLst>
            </p:cNvPr>
            <p:cNvSpPr/>
            <p:nvPr/>
          </p:nvSpPr>
          <p:spPr>
            <a:xfrm>
              <a:off x="5309382" y="2719070"/>
              <a:ext cx="221628" cy="221628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87" name="Estrela: 5 Pontas 86">
              <a:extLst>
                <a:ext uri="{FF2B5EF4-FFF2-40B4-BE49-F238E27FC236}">
                  <a16:creationId xmlns:a16="http://schemas.microsoft.com/office/drawing/2014/main" id="{7998563F-E74D-4E2E-9C1B-B47B88CC6D1F}"/>
                </a:ext>
              </a:extLst>
            </p:cNvPr>
            <p:cNvSpPr/>
            <p:nvPr/>
          </p:nvSpPr>
          <p:spPr>
            <a:xfrm>
              <a:off x="4198066" y="2719070"/>
              <a:ext cx="221628" cy="221628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88" name="Estrela: 5 Pontas 87">
              <a:extLst>
                <a:ext uri="{FF2B5EF4-FFF2-40B4-BE49-F238E27FC236}">
                  <a16:creationId xmlns:a16="http://schemas.microsoft.com/office/drawing/2014/main" id="{2F67A529-9F33-4818-B11E-D1ADFDF4A3D4}"/>
                </a:ext>
              </a:extLst>
            </p:cNvPr>
            <p:cNvSpPr/>
            <p:nvPr/>
          </p:nvSpPr>
          <p:spPr>
            <a:xfrm>
              <a:off x="4568504" y="2719070"/>
              <a:ext cx="221628" cy="221628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89" name="Estrela: 5 Pontas 88">
              <a:extLst>
                <a:ext uri="{FF2B5EF4-FFF2-40B4-BE49-F238E27FC236}">
                  <a16:creationId xmlns:a16="http://schemas.microsoft.com/office/drawing/2014/main" id="{901A1428-6650-4CCB-BB25-38F27CC7F55C}"/>
                </a:ext>
              </a:extLst>
            </p:cNvPr>
            <p:cNvSpPr/>
            <p:nvPr/>
          </p:nvSpPr>
          <p:spPr>
            <a:xfrm>
              <a:off x="5679820" y="2719070"/>
              <a:ext cx="221628" cy="221628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</p:grpSp>
      <p:grpSp>
        <p:nvGrpSpPr>
          <p:cNvPr id="90" name="Agrupar 89">
            <a:extLst>
              <a:ext uri="{FF2B5EF4-FFF2-40B4-BE49-F238E27FC236}">
                <a16:creationId xmlns:a16="http://schemas.microsoft.com/office/drawing/2014/main" id="{84323827-C78B-4A60-89A4-FC25A82B3AA3}"/>
              </a:ext>
            </a:extLst>
          </p:cNvPr>
          <p:cNvGrpSpPr/>
          <p:nvPr/>
        </p:nvGrpSpPr>
        <p:grpSpPr>
          <a:xfrm>
            <a:off x="5949663" y="4239902"/>
            <a:ext cx="1277537" cy="166221"/>
            <a:chOff x="4198066" y="2719070"/>
            <a:chExt cx="1703382" cy="221628"/>
          </a:xfrm>
          <a:solidFill>
            <a:schemeClr val="bg1">
              <a:lumMod val="65000"/>
            </a:schemeClr>
          </a:solidFill>
        </p:grpSpPr>
        <p:sp>
          <p:nvSpPr>
            <p:cNvPr id="91" name="Estrela: 5 Pontas 90">
              <a:extLst>
                <a:ext uri="{FF2B5EF4-FFF2-40B4-BE49-F238E27FC236}">
                  <a16:creationId xmlns:a16="http://schemas.microsoft.com/office/drawing/2014/main" id="{94042205-B3F9-462C-B6DE-4C9ECA47E6DC}"/>
                </a:ext>
              </a:extLst>
            </p:cNvPr>
            <p:cNvSpPr/>
            <p:nvPr/>
          </p:nvSpPr>
          <p:spPr>
            <a:xfrm>
              <a:off x="4938943" y="2719070"/>
              <a:ext cx="221628" cy="221628"/>
            </a:xfrm>
            <a:prstGeom prst="star5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92" name="Estrela: 5 Pontas 91">
              <a:extLst>
                <a:ext uri="{FF2B5EF4-FFF2-40B4-BE49-F238E27FC236}">
                  <a16:creationId xmlns:a16="http://schemas.microsoft.com/office/drawing/2014/main" id="{A1EF2595-89F3-45B8-A383-02B81354298E}"/>
                </a:ext>
              </a:extLst>
            </p:cNvPr>
            <p:cNvSpPr/>
            <p:nvPr/>
          </p:nvSpPr>
          <p:spPr>
            <a:xfrm>
              <a:off x="5309382" y="2719070"/>
              <a:ext cx="221628" cy="221628"/>
            </a:xfrm>
            <a:prstGeom prst="star5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93" name="Estrela: 5 Pontas 92">
              <a:extLst>
                <a:ext uri="{FF2B5EF4-FFF2-40B4-BE49-F238E27FC236}">
                  <a16:creationId xmlns:a16="http://schemas.microsoft.com/office/drawing/2014/main" id="{8DCBC7E4-F90A-4A9F-B2BC-24B0C15A6769}"/>
                </a:ext>
              </a:extLst>
            </p:cNvPr>
            <p:cNvSpPr/>
            <p:nvPr/>
          </p:nvSpPr>
          <p:spPr>
            <a:xfrm>
              <a:off x="4198066" y="2719070"/>
              <a:ext cx="221628" cy="221628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94" name="Estrela: 5 Pontas 93">
              <a:extLst>
                <a:ext uri="{FF2B5EF4-FFF2-40B4-BE49-F238E27FC236}">
                  <a16:creationId xmlns:a16="http://schemas.microsoft.com/office/drawing/2014/main" id="{9AAA93A4-1B5F-4747-94D2-E5F9D01C526B}"/>
                </a:ext>
              </a:extLst>
            </p:cNvPr>
            <p:cNvSpPr/>
            <p:nvPr/>
          </p:nvSpPr>
          <p:spPr>
            <a:xfrm>
              <a:off x="4568504" y="2719070"/>
              <a:ext cx="221628" cy="221628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95" name="Estrela: 5 Pontas 94">
              <a:extLst>
                <a:ext uri="{FF2B5EF4-FFF2-40B4-BE49-F238E27FC236}">
                  <a16:creationId xmlns:a16="http://schemas.microsoft.com/office/drawing/2014/main" id="{3D54B5B7-F306-4163-9F4A-764BCDCCAE13}"/>
                </a:ext>
              </a:extLst>
            </p:cNvPr>
            <p:cNvSpPr/>
            <p:nvPr/>
          </p:nvSpPr>
          <p:spPr>
            <a:xfrm>
              <a:off x="5679820" y="2719070"/>
              <a:ext cx="221628" cy="221628"/>
            </a:xfrm>
            <a:prstGeom prst="star5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</p:grpSp>
      <p:grpSp>
        <p:nvGrpSpPr>
          <p:cNvPr id="96" name="Agrupar 95">
            <a:extLst>
              <a:ext uri="{FF2B5EF4-FFF2-40B4-BE49-F238E27FC236}">
                <a16:creationId xmlns:a16="http://schemas.microsoft.com/office/drawing/2014/main" id="{D5A18EA7-A588-4536-896D-C11B2533C879}"/>
              </a:ext>
            </a:extLst>
          </p:cNvPr>
          <p:cNvGrpSpPr/>
          <p:nvPr/>
        </p:nvGrpSpPr>
        <p:grpSpPr>
          <a:xfrm>
            <a:off x="5949663" y="5224205"/>
            <a:ext cx="1277537" cy="166221"/>
            <a:chOff x="4198066" y="2719070"/>
            <a:chExt cx="1703382" cy="221628"/>
          </a:xfrm>
          <a:solidFill>
            <a:schemeClr val="bg1">
              <a:lumMod val="65000"/>
            </a:schemeClr>
          </a:solidFill>
        </p:grpSpPr>
        <p:sp>
          <p:nvSpPr>
            <p:cNvPr id="97" name="Estrela: 5 Pontas 96">
              <a:extLst>
                <a:ext uri="{FF2B5EF4-FFF2-40B4-BE49-F238E27FC236}">
                  <a16:creationId xmlns:a16="http://schemas.microsoft.com/office/drawing/2014/main" id="{E1D3B3B5-05E4-4855-B19B-0AC031A34FE1}"/>
                </a:ext>
              </a:extLst>
            </p:cNvPr>
            <p:cNvSpPr/>
            <p:nvPr/>
          </p:nvSpPr>
          <p:spPr>
            <a:xfrm>
              <a:off x="4938943" y="2719070"/>
              <a:ext cx="221628" cy="221628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98" name="Estrela: 5 Pontas 97">
              <a:extLst>
                <a:ext uri="{FF2B5EF4-FFF2-40B4-BE49-F238E27FC236}">
                  <a16:creationId xmlns:a16="http://schemas.microsoft.com/office/drawing/2014/main" id="{44CF45CE-6BB3-49BA-8FC3-135121D3EB33}"/>
                </a:ext>
              </a:extLst>
            </p:cNvPr>
            <p:cNvSpPr/>
            <p:nvPr/>
          </p:nvSpPr>
          <p:spPr>
            <a:xfrm>
              <a:off x="5309382" y="2719070"/>
              <a:ext cx="221628" cy="221628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99" name="Estrela: 5 Pontas 98">
              <a:extLst>
                <a:ext uri="{FF2B5EF4-FFF2-40B4-BE49-F238E27FC236}">
                  <a16:creationId xmlns:a16="http://schemas.microsoft.com/office/drawing/2014/main" id="{B5EBCED6-D5BA-43F8-9313-EF6137B3107B}"/>
                </a:ext>
              </a:extLst>
            </p:cNvPr>
            <p:cNvSpPr/>
            <p:nvPr/>
          </p:nvSpPr>
          <p:spPr>
            <a:xfrm>
              <a:off x="4198066" y="2719070"/>
              <a:ext cx="221628" cy="221628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100" name="Estrela: 5 Pontas 99">
              <a:extLst>
                <a:ext uri="{FF2B5EF4-FFF2-40B4-BE49-F238E27FC236}">
                  <a16:creationId xmlns:a16="http://schemas.microsoft.com/office/drawing/2014/main" id="{74662DDB-EEA9-41BC-BA92-73A3D6D8AC9F}"/>
                </a:ext>
              </a:extLst>
            </p:cNvPr>
            <p:cNvSpPr/>
            <p:nvPr/>
          </p:nvSpPr>
          <p:spPr>
            <a:xfrm>
              <a:off x="4568504" y="2719070"/>
              <a:ext cx="221628" cy="221628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101" name="Estrela: 5 Pontas 100">
              <a:extLst>
                <a:ext uri="{FF2B5EF4-FFF2-40B4-BE49-F238E27FC236}">
                  <a16:creationId xmlns:a16="http://schemas.microsoft.com/office/drawing/2014/main" id="{25C71BA2-FF3C-49CE-8997-50F2B2E4D46B}"/>
                </a:ext>
              </a:extLst>
            </p:cNvPr>
            <p:cNvSpPr/>
            <p:nvPr/>
          </p:nvSpPr>
          <p:spPr>
            <a:xfrm>
              <a:off x="5679820" y="2719070"/>
              <a:ext cx="221628" cy="221628"/>
            </a:xfrm>
            <a:prstGeom prst="star5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</p:grpSp>
      <p:grpSp>
        <p:nvGrpSpPr>
          <p:cNvPr id="102" name="Agrupar 101">
            <a:extLst>
              <a:ext uri="{FF2B5EF4-FFF2-40B4-BE49-F238E27FC236}">
                <a16:creationId xmlns:a16="http://schemas.microsoft.com/office/drawing/2014/main" id="{A8B2DCB7-196B-4ADE-88F5-EDA65A3D0179}"/>
              </a:ext>
            </a:extLst>
          </p:cNvPr>
          <p:cNvGrpSpPr/>
          <p:nvPr/>
        </p:nvGrpSpPr>
        <p:grpSpPr>
          <a:xfrm>
            <a:off x="7638487" y="2439764"/>
            <a:ext cx="1277537" cy="166221"/>
            <a:chOff x="4198066" y="2719070"/>
            <a:chExt cx="1703382" cy="221628"/>
          </a:xfrm>
          <a:solidFill>
            <a:srgbClr val="FFC000"/>
          </a:solidFill>
        </p:grpSpPr>
        <p:sp>
          <p:nvSpPr>
            <p:cNvPr id="103" name="Estrela: 5 Pontas 102">
              <a:extLst>
                <a:ext uri="{FF2B5EF4-FFF2-40B4-BE49-F238E27FC236}">
                  <a16:creationId xmlns:a16="http://schemas.microsoft.com/office/drawing/2014/main" id="{18678ED6-2BE9-49EC-AC70-5647F0BA606D}"/>
                </a:ext>
              </a:extLst>
            </p:cNvPr>
            <p:cNvSpPr/>
            <p:nvPr/>
          </p:nvSpPr>
          <p:spPr>
            <a:xfrm>
              <a:off x="4938943" y="2719070"/>
              <a:ext cx="221628" cy="221628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104" name="Estrela: 5 Pontas 103">
              <a:extLst>
                <a:ext uri="{FF2B5EF4-FFF2-40B4-BE49-F238E27FC236}">
                  <a16:creationId xmlns:a16="http://schemas.microsoft.com/office/drawing/2014/main" id="{14E8B992-B841-41AB-87C9-FB486ABFD054}"/>
                </a:ext>
              </a:extLst>
            </p:cNvPr>
            <p:cNvSpPr/>
            <p:nvPr/>
          </p:nvSpPr>
          <p:spPr>
            <a:xfrm>
              <a:off x="5309382" y="2719070"/>
              <a:ext cx="221628" cy="221628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105" name="Estrela: 5 Pontas 104">
              <a:extLst>
                <a:ext uri="{FF2B5EF4-FFF2-40B4-BE49-F238E27FC236}">
                  <a16:creationId xmlns:a16="http://schemas.microsoft.com/office/drawing/2014/main" id="{7F150308-4649-46F4-B9DF-AC8F380BEAD3}"/>
                </a:ext>
              </a:extLst>
            </p:cNvPr>
            <p:cNvSpPr/>
            <p:nvPr/>
          </p:nvSpPr>
          <p:spPr>
            <a:xfrm>
              <a:off x="4198066" y="2719070"/>
              <a:ext cx="221628" cy="221628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106" name="Estrela: 5 Pontas 105">
              <a:extLst>
                <a:ext uri="{FF2B5EF4-FFF2-40B4-BE49-F238E27FC236}">
                  <a16:creationId xmlns:a16="http://schemas.microsoft.com/office/drawing/2014/main" id="{481726EB-ECC0-4258-8392-F15B93E8DFBB}"/>
                </a:ext>
              </a:extLst>
            </p:cNvPr>
            <p:cNvSpPr/>
            <p:nvPr/>
          </p:nvSpPr>
          <p:spPr>
            <a:xfrm>
              <a:off x="4568504" y="2719070"/>
              <a:ext cx="221628" cy="221628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107" name="Estrela: 5 Pontas 106">
              <a:extLst>
                <a:ext uri="{FF2B5EF4-FFF2-40B4-BE49-F238E27FC236}">
                  <a16:creationId xmlns:a16="http://schemas.microsoft.com/office/drawing/2014/main" id="{FE9535DF-A7B5-4FC0-8D84-7D9F8EEE45D3}"/>
                </a:ext>
              </a:extLst>
            </p:cNvPr>
            <p:cNvSpPr/>
            <p:nvPr/>
          </p:nvSpPr>
          <p:spPr>
            <a:xfrm>
              <a:off x="5679820" y="2719070"/>
              <a:ext cx="221628" cy="221628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</p:grpSp>
      <p:grpSp>
        <p:nvGrpSpPr>
          <p:cNvPr id="108" name="Agrupar 107">
            <a:extLst>
              <a:ext uri="{FF2B5EF4-FFF2-40B4-BE49-F238E27FC236}">
                <a16:creationId xmlns:a16="http://schemas.microsoft.com/office/drawing/2014/main" id="{5C625EBB-C32D-44A0-B865-4F81BE67B671}"/>
              </a:ext>
            </a:extLst>
          </p:cNvPr>
          <p:cNvGrpSpPr/>
          <p:nvPr/>
        </p:nvGrpSpPr>
        <p:grpSpPr>
          <a:xfrm>
            <a:off x="7638487" y="3344183"/>
            <a:ext cx="1277537" cy="166221"/>
            <a:chOff x="4198066" y="2719070"/>
            <a:chExt cx="1703382" cy="221628"/>
          </a:xfrm>
          <a:solidFill>
            <a:schemeClr val="bg1">
              <a:lumMod val="65000"/>
            </a:schemeClr>
          </a:solidFill>
        </p:grpSpPr>
        <p:sp>
          <p:nvSpPr>
            <p:cNvPr id="109" name="Estrela: 5 Pontas 108">
              <a:extLst>
                <a:ext uri="{FF2B5EF4-FFF2-40B4-BE49-F238E27FC236}">
                  <a16:creationId xmlns:a16="http://schemas.microsoft.com/office/drawing/2014/main" id="{B82080B7-1B6A-4DD8-AC68-DC487DE8ABD7}"/>
                </a:ext>
              </a:extLst>
            </p:cNvPr>
            <p:cNvSpPr/>
            <p:nvPr/>
          </p:nvSpPr>
          <p:spPr>
            <a:xfrm>
              <a:off x="4938943" y="2719070"/>
              <a:ext cx="221628" cy="221628"/>
            </a:xfrm>
            <a:prstGeom prst="star5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110" name="Estrela: 5 Pontas 109">
              <a:extLst>
                <a:ext uri="{FF2B5EF4-FFF2-40B4-BE49-F238E27FC236}">
                  <a16:creationId xmlns:a16="http://schemas.microsoft.com/office/drawing/2014/main" id="{1A2971B3-C728-4D00-8980-B23E92333FEE}"/>
                </a:ext>
              </a:extLst>
            </p:cNvPr>
            <p:cNvSpPr/>
            <p:nvPr/>
          </p:nvSpPr>
          <p:spPr>
            <a:xfrm>
              <a:off x="5309382" y="2719070"/>
              <a:ext cx="221628" cy="221628"/>
            </a:xfrm>
            <a:prstGeom prst="star5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111" name="Estrela: 5 Pontas 110">
              <a:extLst>
                <a:ext uri="{FF2B5EF4-FFF2-40B4-BE49-F238E27FC236}">
                  <a16:creationId xmlns:a16="http://schemas.microsoft.com/office/drawing/2014/main" id="{9E3B5249-7B97-42E1-AD0B-223BD504F91B}"/>
                </a:ext>
              </a:extLst>
            </p:cNvPr>
            <p:cNvSpPr/>
            <p:nvPr/>
          </p:nvSpPr>
          <p:spPr>
            <a:xfrm>
              <a:off x="4198066" y="2719070"/>
              <a:ext cx="221628" cy="221628"/>
            </a:xfrm>
            <a:prstGeom prst="star5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112" name="Estrela: 5 Pontas 111">
              <a:extLst>
                <a:ext uri="{FF2B5EF4-FFF2-40B4-BE49-F238E27FC236}">
                  <a16:creationId xmlns:a16="http://schemas.microsoft.com/office/drawing/2014/main" id="{F9E023E2-1596-4149-B617-983BE2A71A46}"/>
                </a:ext>
              </a:extLst>
            </p:cNvPr>
            <p:cNvSpPr/>
            <p:nvPr/>
          </p:nvSpPr>
          <p:spPr>
            <a:xfrm>
              <a:off x="4568504" y="2719070"/>
              <a:ext cx="221628" cy="221628"/>
            </a:xfrm>
            <a:prstGeom prst="star5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113" name="Estrela: 5 Pontas 112">
              <a:extLst>
                <a:ext uri="{FF2B5EF4-FFF2-40B4-BE49-F238E27FC236}">
                  <a16:creationId xmlns:a16="http://schemas.microsoft.com/office/drawing/2014/main" id="{644F68F7-D332-48F0-8A0D-133FA0EA29D4}"/>
                </a:ext>
              </a:extLst>
            </p:cNvPr>
            <p:cNvSpPr/>
            <p:nvPr/>
          </p:nvSpPr>
          <p:spPr>
            <a:xfrm>
              <a:off x="5679820" y="2719070"/>
              <a:ext cx="221628" cy="221628"/>
            </a:xfrm>
            <a:prstGeom prst="star5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</p:grpSp>
      <p:grpSp>
        <p:nvGrpSpPr>
          <p:cNvPr id="114" name="Agrupar 113">
            <a:extLst>
              <a:ext uri="{FF2B5EF4-FFF2-40B4-BE49-F238E27FC236}">
                <a16:creationId xmlns:a16="http://schemas.microsoft.com/office/drawing/2014/main" id="{D5824513-8DF7-4755-AE8B-4223B6CDF53E}"/>
              </a:ext>
            </a:extLst>
          </p:cNvPr>
          <p:cNvGrpSpPr/>
          <p:nvPr/>
        </p:nvGrpSpPr>
        <p:grpSpPr>
          <a:xfrm>
            <a:off x="7638487" y="4239902"/>
            <a:ext cx="1277537" cy="166221"/>
            <a:chOff x="4198066" y="2719070"/>
            <a:chExt cx="1703382" cy="221628"/>
          </a:xfrm>
          <a:solidFill>
            <a:schemeClr val="bg1">
              <a:lumMod val="65000"/>
            </a:schemeClr>
          </a:solidFill>
        </p:grpSpPr>
        <p:sp>
          <p:nvSpPr>
            <p:cNvPr id="115" name="Estrela: 5 Pontas 114">
              <a:extLst>
                <a:ext uri="{FF2B5EF4-FFF2-40B4-BE49-F238E27FC236}">
                  <a16:creationId xmlns:a16="http://schemas.microsoft.com/office/drawing/2014/main" id="{0EE6AA90-9177-4DF6-8618-36D070D2D3F9}"/>
                </a:ext>
              </a:extLst>
            </p:cNvPr>
            <p:cNvSpPr/>
            <p:nvPr/>
          </p:nvSpPr>
          <p:spPr>
            <a:xfrm>
              <a:off x="4938943" y="2719070"/>
              <a:ext cx="221628" cy="221628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116" name="Estrela: 5 Pontas 115">
              <a:extLst>
                <a:ext uri="{FF2B5EF4-FFF2-40B4-BE49-F238E27FC236}">
                  <a16:creationId xmlns:a16="http://schemas.microsoft.com/office/drawing/2014/main" id="{A72F956C-4934-430A-9448-50E0788A6A46}"/>
                </a:ext>
              </a:extLst>
            </p:cNvPr>
            <p:cNvSpPr/>
            <p:nvPr/>
          </p:nvSpPr>
          <p:spPr>
            <a:xfrm>
              <a:off x="5309382" y="2719070"/>
              <a:ext cx="221628" cy="221628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117" name="Estrela: 5 Pontas 116">
              <a:extLst>
                <a:ext uri="{FF2B5EF4-FFF2-40B4-BE49-F238E27FC236}">
                  <a16:creationId xmlns:a16="http://schemas.microsoft.com/office/drawing/2014/main" id="{A2D1DF43-6558-4D30-9CAC-ACE577842954}"/>
                </a:ext>
              </a:extLst>
            </p:cNvPr>
            <p:cNvSpPr/>
            <p:nvPr/>
          </p:nvSpPr>
          <p:spPr>
            <a:xfrm>
              <a:off x="4198066" y="2719070"/>
              <a:ext cx="221628" cy="221628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118" name="Estrela: 5 Pontas 117">
              <a:extLst>
                <a:ext uri="{FF2B5EF4-FFF2-40B4-BE49-F238E27FC236}">
                  <a16:creationId xmlns:a16="http://schemas.microsoft.com/office/drawing/2014/main" id="{1D10F136-EAAD-43EC-8AA9-669BBD1F24EB}"/>
                </a:ext>
              </a:extLst>
            </p:cNvPr>
            <p:cNvSpPr/>
            <p:nvPr/>
          </p:nvSpPr>
          <p:spPr>
            <a:xfrm>
              <a:off x="4568504" y="2719070"/>
              <a:ext cx="221628" cy="221628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119" name="Estrela: 5 Pontas 118">
              <a:extLst>
                <a:ext uri="{FF2B5EF4-FFF2-40B4-BE49-F238E27FC236}">
                  <a16:creationId xmlns:a16="http://schemas.microsoft.com/office/drawing/2014/main" id="{B59ED303-EA01-4A0A-A1AD-DA507FFEAFAB}"/>
                </a:ext>
              </a:extLst>
            </p:cNvPr>
            <p:cNvSpPr/>
            <p:nvPr/>
          </p:nvSpPr>
          <p:spPr>
            <a:xfrm>
              <a:off x="5679820" y="2719070"/>
              <a:ext cx="221628" cy="221628"/>
            </a:xfrm>
            <a:prstGeom prst="star5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</p:grpSp>
      <p:grpSp>
        <p:nvGrpSpPr>
          <p:cNvPr id="120" name="Agrupar 119">
            <a:extLst>
              <a:ext uri="{FF2B5EF4-FFF2-40B4-BE49-F238E27FC236}">
                <a16:creationId xmlns:a16="http://schemas.microsoft.com/office/drawing/2014/main" id="{34151F2E-FA04-42D4-98B2-8FF89B353F5C}"/>
              </a:ext>
            </a:extLst>
          </p:cNvPr>
          <p:cNvGrpSpPr/>
          <p:nvPr/>
        </p:nvGrpSpPr>
        <p:grpSpPr>
          <a:xfrm>
            <a:off x="7638487" y="5224205"/>
            <a:ext cx="1277537" cy="166221"/>
            <a:chOff x="4198066" y="2719070"/>
            <a:chExt cx="1703382" cy="221628"/>
          </a:xfrm>
          <a:solidFill>
            <a:schemeClr val="bg1">
              <a:lumMod val="65000"/>
            </a:schemeClr>
          </a:solidFill>
        </p:grpSpPr>
        <p:sp>
          <p:nvSpPr>
            <p:cNvPr id="121" name="Estrela: 5 Pontas 120">
              <a:extLst>
                <a:ext uri="{FF2B5EF4-FFF2-40B4-BE49-F238E27FC236}">
                  <a16:creationId xmlns:a16="http://schemas.microsoft.com/office/drawing/2014/main" id="{66C8F8E1-DEEE-4E4B-AE4B-F269B3CA4B1C}"/>
                </a:ext>
              </a:extLst>
            </p:cNvPr>
            <p:cNvSpPr/>
            <p:nvPr/>
          </p:nvSpPr>
          <p:spPr>
            <a:xfrm>
              <a:off x="4938943" y="2719070"/>
              <a:ext cx="221628" cy="221628"/>
            </a:xfrm>
            <a:prstGeom prst="star5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122" name="Estrela: 5 Pontas 121">
              <a:extLst>
                <a:ext uri="{FF2B5EF4-FFF2-40B4-BE49-F238E27FC236}">
                  <a16:creationId xmlns:a16="http://schemas.microsoft.com/office/drawing/2014/main" id="{A2E536A0-D108-4307-A392-F002A7AFE8A9}"/>
                </a:ext>
              </a:extLst>
            </p:cNvPr>
            <p:cNvSpPr/>
            <p:nvPr/>
          </p:nvSpPr>
          <p:spPr>
            <a:xfrm>
              <a:off x="5309382" y="2719070"/>
              <a:ext cx="221628" cy="221628"/>
            </a:xfrm>
            <a:prstGeom prst="star5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123" name="Estrela: 5 Pontas 122">
              <a:extLst>
                <a:ext uri="{FF2B5EF4-FFF2-40B4-BE49-F238E27FC236}">
                  <a16:creationId xmlns:a16="http://schemas.microsoft.com/office/drawing/2014/main" id="{EA98CC55-5D34-4180-9025-1B15D41BD8C4}"/>
                </a:ext>
              </a:extLst>
            </p:cNvPr>
            <p:cNvSpPr/>
            <p:nvPr/>
          </p:nvSpPr>
          <p:spPr>
            <a:xfrm>
              <a:off x="4198066" y="2719070"/>
              <a:ext cx="221628" cy="221628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124" name="Estrela: 5 Pontas 123">
              <a:extLst>
                <a:ext uri="{FF2B5EF4-FFF2-40B4-BE49-F238E27FC236}">
                  <a16:creationId xmlns:a16="http://schemas.microsoft.com/office/drawing/2014/main" id="{4C08AD1A-0609-4EC3-A68C-71BE6D225A72}"/>
                </a:ext>
              </a:extLst>
            </p:cNvPr>
            <p:cNvSpPr/>
            <p:nvPr/>
          </p:nvSpPr>
          <p:spPr>
            <a:xfrm>
              <a:off x="4568504" y="2719070"/>
              <a:ext cx="221628" cy="221628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  <p:sp>
          <p:nvSpPr>
            <p:cNvPr id="125" name="Estrela: 5 Pontas 124">
              <a:extLst>
                <a:ext uri="{FF2B5EF4-FFF2-40B4-BE49-F238E27FC236}">
                  <a16:creationId xmlns:a16="http://schemas.microsoft.com/office/drawing/2014/main" id="{8A04F315-15C3-42CE-8832-938A0FECF403}"/>
                </a:ext>
              </a:extLst>
            </p:cNvPr>
            <p:cNvSpPr/>
            <p:nvPr/>
          </p:nvSpPr>
          <p:spPr>
            <a:xfrm>
              <a:off x="5679820" y="2719070"/>
              <a:ext cx="221628" cy="221628"/>
            </a:xfrm>
            <a:prstGeom prst="star5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/>
            </a:p>
          </p:txBody>
        </p:sp>
      </p:grpSp>
    </p:spTree>
    <p:extLst>
      <p:ext uri="{BB962C8B-B14F-4D97-AF65-F5344CB8AC3E}">
        <p14:creationId xmlns:p14="http://schemas.microsoft.com/office/powerpoint/2010/main" val="3300334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65753A66-15C4-419E-AFE0-6F2344775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8318"/>
            <a:ext cx="9144000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7DC21B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DATA VISUALIZATION – NAVEGANDO EM DADOS</a:t>
            </a:r>
          </a:p>
          <a:p>
            <a:pPr algn="ctr"/>
            <a:endParaRPr lang="en-US" altLang="ko-KR" sz="1500" b="1" dirty="0">
              <a:solidFill>
                <a:srgbClr val="2C8CFB"/>
              </a:solidFill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lvl="1" algn="ctr"/>
            <a:r>
              <a:rPr lang="en-US" altLang="ko-KR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Palestrante: 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Brian Barnes | Consultor de Mídia Online e Business Intelligence </a:t>
            </a:r>
          </a:p>
          <a:p>
            <a:pPr lvl="1" algn="ctr"/>
            <a:r>
              <a:rPr lang="en-US" altLang="ko-KR" dirty="0">
                <a:latin typeface="Calibri" pitchFamily="34" charset="0"/>
                <a:ea typeface="맑은 고딕" pitchFamily="50" charset="-127"/>
                <a:cs typeface="Calibri" pitchFamily="34" charset="0"/>
              </a:rPr>
              <a:t>brian@machineads.business</a:t>
            </a:r>
            <a:endParaRPr lang="en-US" altLang="ko-KR" sz="1350" dirty="0">
              <a:latin typeface="Calibri" pitchFamily="34" charset="0"/>
              <a:ea typeface="맑은 고딕" pitchFamily="50" charset="-127"/>
              <a:cs typeface="Calibri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3A055E0-0FA0-4991-8A6B-09A19FBD1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93" b="32752"/>
          <a:stretch/>
        </p:blipFill>
        <p:spPr>
          <a:xfrm>
            <a:off x="2845369" y="5636302"/>
            <a:ext cx="3453258" cy="108276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7958DC1-0006-4679-8EC0-739D7C51CA00}"/>
              </a:ext>
            </a:extLst>
          </p:cNvPr>
          <p:cNvSpPr/>
          <p:nvPr/>
        </p:nvSpPr>
        <p:spPr>
          <a:xfrm>
            <a:off x="3412867" y="3105834"/>
            <a:ext cx="2318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>
                <a:solidFill>
                  <a:srgbClr val="7DC21B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OBRIGADO</a:t>
            </a:r>
            <a:endParaRPr lang="pt-BR" sz="3600" dirty="0">
              <a:solidFill>
                <a:srgbClr val="7DC2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396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55F4D9F-89A0-451E-AA60-9734256FA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500" y="473057"/>
            <a:ext cx="350181" cy="273141"/>
          </a:xfrm>
          <a:prstGeom prst="rect">
            <a:avLst/>
          </a:prstGeom>
        </p:spPr>
      </p:pic>
      <p:sp>
        <p:nvSpPr>
          <p:cNvPr id="84" name="Retângulo 83">
            <a:extLst>
              <a:ext uri="{FF2B5EF4-FFF2-40B4-BE49-F238E27FC236}">
                <a16:creationId xmlns:a16="http://schemas.microsoft.com/office/drawing/2014/main" id="{BE882AF7-D2D8-4DCA-A899-526212B4E1C3}"/>
              </a:ext>
            </a:extLst>
          </p:cNvPr>
          <p:cNvSpPr/>
          <p:nvPr/>
        </p:nvSpPr>
        <p:spPr>
          <a:xfrm>
            <a:off x="1197460" y="62184"/>
            <a:ext cx="712861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66"/>
            <a:r>
              <a:rPr lang="pt-BR" sz="1050" b="1" dirty="0">
                <a:solidFill>
                  <a:srgbClr val="7DC21A"/>
                </a:solidFill>
                <a:latin typeface="Calibri" panose="020F0502020204030204"/>
              </a:rPr>
              <a:t>CLIENTES ATENDIDOS</a:t>
            </a:r>
          </a:p>
        </p:txBody>
      </p:sp>
      <p:pic>
        <p:nvPicPr>
          <p:cNvPr id="85" name="Imagem 84">
            <a:extLst>
              <a:ext uri="{FF2B5EF4-FFF2-40B4-BE49-F238E27FC236}">
                <a16:creationId xmlns:a16="http://schemas.microsoft.com/office/drawing/2014/main" id="{B3CB3C22-666C-4301-9E2B-01EC2B02AF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" r="62952" b="7344"/>
          <a:stretch/>
        </p:blipFill>
        <p:spPr>
          <a:xfrm>
            <a:off x="6683564" y="3628336"/>
            <a:ext cx="780272" cy="250224"/>
          </a:xfrm>
          <a:prstGeom prst="rect">
            <a:avLst/>
          </a:prstGeom>
        </p:spPr>
      </p:pic>
      <p:grpSp>
        <p:nvGrpSpPr>
          <p:cNvPr id="86" name="Agrupar 85">
            <a:extLst>
              <a:ext uri="{FF2B5EF4-FFF2-40B4-BE49-F238E27FC236}">
                <a16:creationId xmlns:a16="http://schemas.microsoft.com/office/drawing/2014/main" id="{5ACC5D9D-D9F1-436F-AD20-A8FB0DE09A70}"/>
              </a:ext>
            </a:extLst>
          </p:cNvPr>
          <p:cNvGrpSpPr/>
          <p:nvPr/>
        </p:nvGrpSpPr>
        <p:grpSpPr>
          <a:xfrm>
            <a:off x="1260671" y="4705584"/>
            <a:ext cx="2060724" cy="656931"/>
            <a:chOff x="7170424" y="919023"/>
            <a:chExt cx="2991940" cy="953790"/>
          </a:xfrm>
        </p:grpSpPr>
        <p:sp>
          <p:nvSpPr>
            <p:cNvPr id="87" name="Retângulo 86">
              <a:extLst>
                <a:ext uri="{FF2B5EF4-FFF2-40B4-BE49-F238E27FC236}">
                  <a16:creationId xmlns:a16="http://schemas.microsoft.com/office/drawing/2014/main" id="{BA68CCA3-800D-4DC1-8033-EF9DE4423621}"/>
                </a:ext>
              </a:extLst>
            </p:cNvPr>
            <p:cNvSpPr/>
            <p:nvPr/>
          </p:nvSpPr>
          <p:spPr>
            <a:xfrm>
              <a:off x="7170424" y="919023"/>
              <a:ext cx="2991940" cy="3686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defTabSz="685766"/>
              <a:r>
                <a:rPr lang="pt-BR" sz="1050" b="1" dirty="0">
                  <a:solidFill>
                    <a:prstClr val="white">
                      <a:lumMod val="50000"/>
                    </a:prstClr>
                  </a:solidFill>
                  <a:latin typeface="Calibri" panose="020F0502020204030204"/>
                </a:rPr>
                <a:t>CONSTRUÇÃO DE DASHBOARDS</a:t>
              </a:r>
            </a:p>
          </p:txBody>
        </p:sp>
        <p:pic>
          <p:nvPicPr>
            <p:cNvPr id="88" name="Imagem 87" descr="Resultado de imagem para logo henkel">
              <a:extLst>
                <a:ext uri="{FF2B5EF4-FFF2-40B4-BE49-F238E27FC236}">
                  <a16:creationId xmlns:a16="http://schemas.microsoft.com/office/drawing/2014/main" id="{7C574C5F-CD11-486E-BC61-D6446F02AA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011" y="1322735"/>
              <a:ext cx="741209" cy="550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Imagem 88">
              <a:extLst>
                <a:ext uri="{FF2B5EF4-FFF2-40B4-BE49-F238E27FC236}">
                  <a16:creationId xmlns:a16="http://schemas.microsoft.com/office/drawing/2014/main" id="{43516413-79E5-4F94-A59E-62149D73A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28533" y="1330670"/>
              <a:ext cx="432955" cy="467031"/>
            </a:xfrm>
            <a:prstGeom prst="rect">
              <a:avLst/>
            </a:prstGeom>
          </p:spPr>
        </p:pic>
        <p:pic>
          <p:nvPicPr>
            <p:cNvPr id="90" name="Imagem 89">
              <a:extLst>
                <a:ext uri="{FF2B5EF4-FFF2-40B4-BE49-F238E27FC236}">
                  <a16:creationId xmlns:a16="http://schemas.microsoft.com/office/drawing/2014/main" id="{9D1C0A7A-F984-4CD1-8E02-0DFA6896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29386" y="1333006"/>
              <a:ext cx="597477" cy="419126"/>
            </a:xfrm>
            <a:prstGeom prst="rect">
              <a:avLst/>
            </a:prstGeom>
          </p:spPr>
        </p:pic>
        <p:pic>
          <p:nvPicPr>
            <p:cNvPr id="91" name="Imagem 90">
              <a:extLst>
                <a:ext uri="{FF2B5EF4-FFF2-40B4-BE49-F238E27FC236}">
                  <a16:creationId xmlns:a16="http://schemas.microsoft.com/office/drawing/2014/main" id="{AEC21A60-8204-4EB1-B1A5-F9EDC5199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244373" y="1320699"/>
              <a:ext cx="712974" cy="536428"/>
            </a:xfrm>
            <a:prstGeom prst="rect">
              <a:avLst/>
            </a:prstGeom>
          </p:spPr>
        </p:pic>
      </p:grpSp>
      <p:grpSp>
        <p:nvGrpSpPr>
          <p:cNvPr id="92" name="Agrupar 91">
            <a:extLst>
              <a:ext uri="{FF2B5EF4-FFF2-40B4-BE49-F238E27FC236}">
                <a16:creationId xmlns:a16="http://schemas.microsoft.com/office/drawing/2014/main" id="{0AB826DC-8089-47E9-9D0B-B81F6A16843E}"/>
              </a:ext>
            </a:extLst>
          </p:cNvPr>
          <p:cNvGrpSpPr/>
          <p:nvPr/>
        </p:nvGrpSpPr>
        <p:grpSpPr>
          <a:xfrm>
            <a:off x="1286561" y="2179656"/>
            <a:ext cx="2877397" cy="949552"/>
            <a:chOff x="7142836" y="2200134"/>
            <a:chExt cx="4177656" cy="1378645"/>
          </a:xfrm>
        </p:grpSpPr>
        <p:sp>
          <p:nvSpPr>
            <p:cNvPr id="93" name="Retângulo 92">
              <a:extLst>
                <a:ext uri="{FF2B5EF4-FFF2-40B4-BE49-F238E27FC236}">
                  <a16:creationId xmlns:a16="http://schemas.microsoft.com/office/drawing/2014/main" id="{6285CED8-BC58-4B20-A942-A1440810CE83}"/>
                </a:ext>
              </a:extLst>
            </p:cNvPr>
            <p:cNvSpPr/>
            <p:nvPr/>
          </p:nvSpPr>
          <p:spPr>
            <a:xfrm>
              <a:off x="7142836" y="2200134"/>
              <a:ext cx="2954348" cy="3686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defTabSz="685766"/>
              <a:r>
                <a:rPr lang="pt-BR" sz="1050" b="1" dirty="0">
                  <a:solidFill>
                    <a:prstClr val="white">
                      <a:lumMod val="50000"/>
                    </a:prstClr>
                  </a:solidFill>
                  <a:latin typeface="Calibri" panose="020F0502020204030204"/>
                </a:rPr>
                <a:t>CURSOS LIVRES E ACADÊMICOS</a:t>
              </a:r>
            </a:p>
          </p:txBody>
        </p:sp>
        <p:pic>
          <p:nvPicPr>
            <p:cNvPr id="94" name="Imagem 93">
              <a:extLst>
                <a:ext uri="{FF2B5EF4-FFF2-40B4-BE49-F238E27FC236}">
                  <a16:creationId xmlns:a16="http://schemas.microsoft.com/office/drawing/2014/main" id="{7B1EF33D-4FE7-4B3F-AE2F-22F6FD54BF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19356" b="20742"/>
            <a:stretch/>
          </p:blipFill>
          <p:spPr>
            <a:xfrm>
              <a:off x="7165653" y="2737293"/>
              <a:ext cx="1284449" cy="489121"/>
            </a:xfrm>
            <a:prstGeom prst="rect">
              <a:avLst/>
            </a:prstGeom>
          </p:spPr>
        </p:pic>
        <p:pic>
          <p:nvPicPr>
            <p:cNvPr id="95" name="Imagem 94">
              <a:extLst>
                <a:ext uri="{FF2B5EF4-FFF2-40B4-BE49-F238E27FC236}">
                  <a16:creationId xmlns:a16="http://schemas.microsoft.com/office/drawing/2014/main" id="{14B0ED8F-1477-4FF5-BFEB-EE1333983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45379" y="2646905"/>
              <a:ext cx="777285" cy="603539"/>
            </a:xfrm>
            <a:prstGeom prst="rect">
              <a:avLst/>
            </a:prstGeom>
          </p:spPr>
        </p:pic>
        <p:pic>
          <p:nvPicPr>
            <p:cNvPr id="96" name="Imagem 95">
              <a:extLst>
                <a:ext uri="{FF2B5EF4-FFF2-40B4-BE49-F238E27FC236}">
                  <a16:creationId xmlns:a16="http://schemas.microsoft.com/office/drawing/2014/main" id="{DAF77B9C-1E21-4BD1-A332-F7347BBA06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22559" b="22559"/>
            <a:stretch/>
          </p:blipFill>
          <p:spPr>
            <a:xfrm>
              <a:off x="10117418" y="2761016"/>
              <a:ext cx="1203074" cy="335372"/>
            </a:xfrm>
            <a:prstGeom prst="rect">
              <a:avLst/>
            </a:prstGeom>
          </p:spPr>
        </p:pic>
        <p:pic>
          <p:nvPicPr>
            <p:cNvPr id="97" name="Imagem 96">
              <a:extLst>
                <a:ext uri="{FF2B5EF4-FFF2-40B4-BE49-F238E27FC236}">
                  <a16:creationId xmlns:a16="http://schemas.microsoft.com/office/drawing/2014/main" id="{4F429838-D496-48CD-837C-0EDB589E92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14212" b="14212"/>
            <a:stretch/>
          </p:blipFill>
          <p:spPr>
            <a:xfrm>
              <a:off x="10131677" y="3173326"/>
              <a:ext cx="1172871" cy="405453"/>
            </a:xfrm>
            <a:prstGeom prst="rect">
              <a:avLst/>
            </a:prstGeom>
          </p:spPr>
        </p:pic>
      </p:grpSp>
      <p:grpSp>
        <p:nvGrpSpPr>
          <p:cNvPr id="98" name="Agrupar 97">
            <a:extLst>
              <a:ext uri="{FF2B5EF4-FFF2-40B4-BE49-F238E27FC236}">
                <a16:creationId xmlns:a16="http://schemas.microsoft.com/office/drawing/2014/main" id="{7F374BF2-9DD7-43A1-A49A-31D112E7BC3C}"/>
              </a:ext>
            </a:extLst>
          </p:cNvPr>
          <p:cNvGrpSpPr/>
          <p:nvPr/>
        </p:nvGrpSpPr>
        <p:grpSpPr>
          <a:xfrm>
            <a:off x="4664562" y="139035"/>
            <a:ext cx="3661514" cy="2138611"/>
            <a:chOff x="1689647" y="915727"/>
            <a:chExt cx="5316106" cy="3105022"/>
          </a:xfrm>
        </p:grpSpPr>
        <p:sp>
          <p:nvSpPr>
            <p:cNvPr id="99" name="Retângulo 98">
              <a:extLst>
                <a:ext uri="{FF2B5EF4-FFF2-40B4-BE49-F238E27FC236}">
                  <a16:creationId xmlns:a16="http://schemas.microsoft.com/office/drawing/2014/main" id="{A46279B1-6D47-4B39-BE3D-15C6FA0E0F04}"/>
                </a:ext>
              </a:extLst>
            </p:cNvPr>
            <p:cNvSpPr/>
            <p:nvPr/>
          </p:nvSpPr>
          <p:spPr>
            <a:xfrm>
              <a:off x="1689647" y="915727"/>
              <a:ext cx="5316106" cy="3686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defTabSz="685766"/>
              <a:r>
                <a:rPr lang="pt-BR" sz="1050" b="1" dirty="0">
                  <a:solidFill>
                    <a:prstClr val="white">
                      <a:lumMod val="50000"/>
                    </a:prstClr>
                  </a:solidFill>
                  <a:latin typeface="Calibri" panose="020F0502020204030204"/>
                </a:rPr>
                <a:t>BUSINESS INTELLIGENCE, DATA STRATEGY E WEB ANALYTICS</a:t>
              </a:r>
            </a:p>
          </p:txBody>
        </p:sp>
        <p:pic>
          <p:nvPicPr>
            <p:cNvPr id="100" name="Imagem 99">
              <a:extLst>
                <a:ext uri="{FF2B5EF4-FFF2-40B4-BE49-F238E27FC236}">
                  <a16:creationId xmlns:a16="http://schemas.microsoft.com/office/drawing/2014/main" id="{5310F576-5819-4FA6-B4E3-4A50FD96C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966120" y="1394669"/>
              <a:ext cx="640621" cy="364529"/>
            </a:xfrm>
            <a:prstGeom prst="rect">
              <a:avLst/>
            </a:prstGeom>
          </p:spPr>
        </p:pic>
        <p:pic>
          <p:nvPicPr>
            <p:cNvPr id="101" name="Imagem 100">
              <a:extLst>
                <a:ext uri="{FF2B5EF4-FFF2-40B4-BE49-F238E27FC236}">
                  <a16:creationId xmlns:a16="http://schemas.microsoft.com/office/drawing/2014/main" id="{04363FB4-E358-4370-8193-542E712D7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798088" y="1356091"/>
              <a:ext cx="689904" cy="261557"/>
            </a:xfrm>
            <a:prstGeom prst="rect">
              <a:avLst/>
            </a:prstGeom>
          </p:spPr>
        </p:pic>
        <p:pic>
          <p:nvPicPr>
            <p:cNvPr id="102" name="Imagem 101">
              <a:extLst>
                <a:ext uri="{FF2B5EF4-FFF2-40B4-BE49-F238E27FC236}">
                  <a16:creationId xmlns:a16="http://schemas.microsoft.com/office/drawing/2014/main" id="{4339489B-4DF1-47A9-BE0E-9B2FB5F1A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79339" y="1352861"/>
              <a:ext cx="694667" cy="262641"/>
            </a:xfrm>
            <a:prstGeom prst="rect">
              <a:avLst/>
            </a:prstGeom>
          </p:spPr>
        </p:pic>
        <p:pic>
          <p:nvPicPr>
            <p:cNvPr id="103" name="Imagem 102">
              <a:extLst>
                <a:ext uri="{FF2B5EF4-FFF2-40B4-BE49-F238E27FC236}">
                  <a16:creationId xmlns:a16="http://schemas.microsoft.com/office/drawing/2014/main" id="{6995DA28-EA6C-42B3-AE06-81007E7BA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537154" y="1398036"/>
              <a:ext cx="1026102" cy="217466"/>
            </a:xfrm>
            <a:prstGeom prst="rect">
              <a:avLst/>
            </a:prstGeom>
          </p:spPr>
        </p:pic>
        <p:pic>
          <p:nvPicPr>
            <p:cNvPr id="104" name="Imagem 103">
              <a:extLst>
                <a:ext uri="{FF2B5EF4-FFF2-40B4-BE49-F238E27FC236}">
                  <a16:creationId xmlns:a16="http://schemas.microsoft.com/office/drawing/2014/main" id="{4EBDD8D7-791A-490E-A307-DDB2C35C3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726404" y="1300291"/>
              <a:ext cx="723688" cy="434213"/>
            </a:xfrm>
            <a:prstGeom prst="rect">
              <a:avLst/>
            </a:prstGeom>
          </p:spPr>
        </p:pic>
        <p:pic>
          <p:nvPicPr>
            <p:cNvPr id="105" name="Imagem 104">
              <a:extLst>
                <a:ext uri="{FF2B5EF4-FFF2-40B4-BE49-F238E27FC236}">
                  <a16:creationId xmlns:a16="http://schemas.microsoft.com/office/drawing/2014/main" id="{DACCDCBC-A096-4A53-B8A9-77563BFFD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966746" y="1986674"/>
              <a:ext cx="777342" cy="236442"/>
            </a:xfrm>
            <a:prstGeom prst="rect">
              <a:avLst/>
            </a:prstGeom>
          </p:spPr>
        </p:pic>
        <p:pic>
          <p:nvPicPr>
            <p:cNvPr id="106" name="Imagem 105">
              <a:extLst>
                <a:ext uri="{FF2B5EF4-FFF2-40B4-BE49-F238E27FC236}">
                  <a16:creationId xmlns:a16="http://schemas.microsoft.com/office/drawing/2014/main" id="{5CF12F5B-9634-4D1C-8121-39986C6F4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931538" y="1901137"/>
              <a:ext cx="970892" cy="273135"/>
            </a:xfrm>
            <a:prstGeom prst="rect">
              <a:avLst/>
            </a:prstGeom>
          </p:spPr>
        </p:pic>
        <p:pic>
          <p:nvPicPr>
            <p:cNvPr id="107" name="Imagem 106">
              <a:extLst>
                <a:ext uri="{FF2B5EF4-FFF2-40B4-BE49-F238E27FC236}">
                  <a16:creationId xmlns:a16="http://schemas.microsoft.com/office/drawing/2014/main" id="{667B5D7B-D744-4C60-948F-0FB0EBDC3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092915" y="1841653"/>
              <a:ext cx="1038013" cy="411123"/>
            </a:xfrm>
            <a:prstGeom prst="rect">
              <a:avLst/>
            </a:prstGeom>
          </p:spPr>
        </p:pic>
        <p:pic>
          <p:nvPicPr>
            <p:cNvPr id="108" name="Imagem 107">
              <a:extLst>
                <a:ext uri="{FF2B5EF4-FFF2-40B4-BE49-F238E27FC236}">
                  <a16:creationId xmlns:a16="http://schemas.microsoft.com/office/drawing/2014/main" id="{5E3B8E58-4CE8-431F-B56D-E9FE762F5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5319220" y="1760861"/>
              <a:ext cx="739199" cy="553686"/>
            </a:xfrm>
            <a:prstGeom prst="rect">
              <a:avLst/>
            </a:prstGeom>
          </p:spPr>
        </p:pic>
        <p:pic>
          <p:nvPicPr>
            <p:cNvPr id="109" name="Imagem 108">
              <a:extLst>
                <a:ext uri="{FF2B5EF4-FFF2-40B4-BE49-F238E27FC236}">
                  <a16:creationId xmlns:a16="http://schemas.microsoft.com/office/drawing/2014/main" id="{5CF76E7A-3CD7-4C4B-9B62-298C77338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972562" y="2553981"/>
              <a:ext cx="771525" cy="192024"/>
            </a:xfrm>
            <a:prstGeom prst="rect">
              <a:avLst/>
            </a:prstGeom>
          </p:spPr>
        </p:pic>
        <p:pic>
          <p:nvPicPr>
            <p:cNvPr id="110" name="Imagem 109">
              <a:extLst>
                <a:ext uri="{FF2B5EF4-FFF2-40B4-BE49-F238E27FC236}">
                  <a16:creationId xmlns:a16="http://schemas.microsoft.com/office/drawing/2014/main" id="{73F6C0D2-55F2-4D3D-9E64-407EF813F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931538" y="2531746"/>
              <a:ext cx="567585" cy="236494"/>
            </a:xfrm>
            <a:prstGeom prst="rect">
              <a:avLst/>
            </a:prstGeom>
          </p:spPr>
        </p:pic>
        <p:pic>
          <p:nvPicPr>
            <p:cNvPr id="111" name="Imagem 110">
              <a:extLst>
                <a:ext uri="{FF2B5EF4-FFF2-40B4-BE49-F238E27FC236}">
                  <a16:creationId xmlns:a16="http://schemas.microsoft.com/office/drawing/2014/main" id="{22518AED-65AE-4720-BEF1-7B994BB5E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/>
            <a:srcRect t="19321" b="19321"/>
            <a:stretch/>
          </p:blipFill>
          <p:spPr>
            <a:xfrm>
              <a:off x="3644324" y="2324443"/>
              <a:ext cx="991399" cy="608303"/>
            </a:xfrm>
            <a:prstGeom prst="rect">
              <a:avLst/>
            </a:prstGeom>
          </p:spPr>
        </p:pic>
        <p:pic>
          <p:nvPicPr>
            <p:cNvPr id="112" name="Imagem 111">
              <a:extLst>
                <a:ext uri="{FF2B5EF4-FFF2-40B4-BE49-F238E27FC236}">
                  <a16:creationId xmlns:a16="http://schemas.microsoft.com/office/drawing/2014/main" id="{197F2094-CA03-415F-BECB-7B9633EEE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/>
            <a:srcRect t="27499" b="27499"/>
            <a:stretch/>
          </p:blipFill>
          <p:spPr>
            <a:xfrm>
              <a:off x="4778731" y="2529828"/>
              <a:ext cx="972849" cy="287648"/>
            </a:xfrm>
            <a:prstGeom prst="rect">
              <a:avLst/>
            </a:prstGeom>
          </p:spPr>
        </p:pic>
        <p:pic>
          <p:nvPicPr>
            <p:cNvPr id="113" name="Imagem 112">
              <a:extLst>
                <a:ext uri="{FF2B5EF4-FFF2-40B4-BE49-F238E27FC236}">
                  <a16:creationId xmlns:a16="http://schemas.microsoft.com/office/drawing/2014/main" id="{DCEFFE12-DC1C-4380-A14C-3988197AC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6298193" y="1817439"/>
              <a:ext cx="439161" cy="575839"/>
            </a:xfrm>
            <a:prstGeom prst="rect">
              <a:avLst/>
            </a:prstGeom>
          </p:spPr>
        </p:pic>
        <p:pic>
          <p:nvPicPr>
            <p:cNvPr id="114" name="Imagem 113">
              <a:extLst>
                <a:ext uri="{FF2B5EF4-FFF2-40B4-BE49-F238E27FC236}">
                  <a16:creationId xmlns:a16="http://schemas.microsoft.com/office/drawing/2014/main" id="{DFF45A2A-DED1-4964-9CAA-6F52BE524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966745" y="3116501"/>
              <a:ext cx="927990" cy="240697"/>
            </a:xfrm>
            <a:prstGeom prst="rect">
              <a:avLst/>
            </a:prstGeom>
          </p:spPr>
        </p:pic>
        <p:pic>
          <p:nvPicPr>
            <p:cNvPr id="115" name="Imagem 114">
              <a:extLst>
                <a:ext uri="{FF2B5EF4-FFF2-40B4-BE49-F238E27FC236}">
                  <a16:creationId xmlns:a16="http://schemas.microsoft.com/office/drawing/2014/main" id="{BC5DE7F4-C43E-45A9-A905-18EA5B4A1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3046360" y="3048753"/>
              <a:ext cx="928227" cy="346504"/>
            </a:xfrm>
            <a:prstGeom prst="rect">
              <a:avLst/>
            </a:prstGeom>
          </p:spPr>
        </p:pic>
        <p:pic>
          <p:nvPicPr>
            <p:cNvPr id="116" name="Imagem 115">
              <a:extLst>
                <a:ext uri="{FF2B5EF4-FFF2-40B4-BE49-F238E27FC236}">
                  <a16:creationId xmlns:a16="http://schemas.microsoft.com/office/drawing/2014/main" id="{BB2171C2-429C-48A1-A463-52D4BBF356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/>
            <a:srcRect t="28284" b="28284"/>
            <a:stretch/>
          </p:blipFill>
          <p:spPr>
            <a:xfrm>
              <a:off x="5902277" y="2569274"/>
              <a:ext cx="830082" cy="158925"/>
            </a:xfrm>
            <a:prstGeom prst="rect">
              <a:avLst/>
            </a:prstGeom>
          </p:spPr>
        </p:pic>
        <p:pic>
          <p:nvPicPr>
            <p:cNvPr id="117" name="Imagem 116">
              <a:extLst>
                <a:ext uri="{FF2B5EF4-FFF2-40B4-BE49-F238E27FC236}">
                  <a16:creationId xmlns:a16="http://schemas.microsoft.com/office/drawing/2014/main" id="{5CF370E3-2A86-4C60-9B62-B48572AAC9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/>
            <a:srcRect l="19156" t="25325" r="19292" b="22789"/>
            <a:stretch/>
          </p:blipFill>
          <p:spPr>
            <a:xfrm>
              <a:off x="4858555" y="3101891"/>
              <a:ext cx="1286530" cy="269915"/>
            </a:xfrm>
            <a:prstGeom prst="rect">
              <a:avLst/>
            </a:prstGeom>
          </p:spPr>
        </p:pic>
        <p:pic>
          <p:nvPicPr>
            <p:cNvPr id="118" name="Imagem 117">
              <a:extLst>
                <a:ext uri="{FF2B5EF4-FFF2-40B4-BE49-F238E27FC236}">
                  <a16:creationId xmlns:a16="http://schemas.microsoft.com/office/drawing/2014/main" id="{4A39F951-5C79-4D13-B0B3-6ACC668CE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1966120" y="3618529"/>
              <a:ext cx="831968" cy="252853"/>
            </a:xfrm>
            <a:prstGeom prst="rect">
              <a:avLst/>
            </a:prstGeom>
          </p:spPr>
        </p:pic>
        <p:pic>
          <p:nvPicPr>
            <p:cNvPr id="119" name="Imagem 118">
              <a:extLst>
                <a:ext uri="{FF2B5EF4-FFF2-40B4-BE49-F238E27FC236}">
                  <a16:creationId xmlns:a16="http://schemas.microsoft.com/office/drawing/2014/main" id="{A59D2224-D7A7-4C96-878F-CE7EB6D82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4141543" y="2948674"/>
              <a:ext cx="591068" cy="552852"/>
            </a:xfrm>
            <a:prstGeom prst="rect">
              <a:avLst/>
            </a:prstGeom>
          </p:spPr>
        </p:pic>
        <p:pic>
          <p:nvPicPr>
            <p:cNvPr id="120" name="Imagem 119">
              <a:extLst>
                <a:ext uri="{FF2B5EF4-FFF2-40B4-BE49-F238E27FC236}">
                  <a16:creationId xmlns:a16="http://schemas.microsoft.com/office/drawing/2014/main" id="{B7DF33B6-9B78-4AAE-A51F-A526BFE81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6271621" y="3018318"/>
              <a:ext cx="589190" cy="303066"/>
            </a:xfrm>
            <a:prstGeom prst="rect">
              <a:avLst/>
            </a:prstGeom>
          </p:spPr>
        </p:pic>
        <p:pic>
          <p:nvPicPr>
            <p:cNvPr id="121" name="Imagem 120">
              <a:extLst>
                <a:ext uri="{FF2B5EF4-FFF2-40B4-BE49-F238E27FC236}">
                  <a16:creationId xmlns:a16="http://schemas.microsoft.com/office/drawing/2014/main" id="{0FC46641-7C01-47E0-A163-A89555C5D6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4"/>
            <a:srcRect l="20740" t="8347" r="20740" b="8347"/>
            <a:stretch/>
          </p:blipFill>
          <p:spPr>
            <a:xfrm>
              <a:off x="2962084" y="3548136"/>
              <a:ext cx="552325" cy="409564"/>
            </a:xfrm>
            <a:prstGeom prst="rect">
              <a:avLst/>
            </a:prstGeom>
          </p:spPr>
        </p:pic>
        <p:pic>
          <p:nvPicPr>
            <p:cNvPr id="122" name="Imagem 121">
              <a:extLst>
                <a:ext uri="{FF2B5EF4-FFF2-40B4-BE49-F238E27FC236}">
                  <a16:creationId xmlns:a16="http://schemas.microsoft.com/office/drawing/2014/main" id="{A356702C-B7DB-4455-963A-65D8BE8194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5"/>
            <a:srcRect t="33367" b="33367"/>
            <a:stretch/>
          </p:blipFill>
          <p:spPr>
            <a:xfrm>
              <a:off x="3678405" y="3617137"/>
              <a:ext cx="1094046" cy="271562"/>
            </a:xfrm>
            <a:prstGeom prst="rect">
              <a:avLst/>
            </a:prstGeom>
          </p:spPr>
        </p:pic>
        <p:pic>
          <p:nvPicPr>
            <p:cNvPr id="123" name="Imagem 122">
              <a:extLst>
                <a:ext uri="{FF2B5EF4-FFF2-40B4-BE49-F238E27FC236}">
                  <a16:creationId xmlns:a16="http://schemas.microsoft.com/office/drawing/2014/main" id="{77FFA72D-BCB8-4363-9D86-1A1F2E114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5008497" y="3622692"/>
              <a:ext cx="893780" cy="250637"/>
            </a:xfrm>
            <a:prstGeom prst="rect">
              <a:avLst/>
            </a:prstGeom>
          </p:spPr>
        </p:pic>
        <p:pic>
          <p:nvPicPr>
            <p:cNvPr id="124" name="Imagem 123">
              <a:extLst>
                <a:ext uri="{FF2B5EF4-FFF2-40B4-BE49-F238E27FC236}">
                  <a16:creationId xmlns:a16="http://schemas.microsoft.com/office/drawing/2014/main" id="{09074F08-07BA-47A9-B0BF-577DF124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6141253" y="3485086"/>
              <a:ext cx="617678" cy="535663"/>
            </a:xfrm>
            <a:prstGeom prst="rect">
              <a:avLst/>
            </a:prstGeom>
          </p:spPr>
        </p:pic>
      </p:grpSp>
      <p:grpSp>
        <p:nvGrpSpPr>
          <p:cNvPr id="125" name="Agrupar 124">
            <a:extLst>
              <a:ext uri="{FF2B5EF4-FFF2-40B4-BE49-F238E27FC236}">
                <a16:creationId xmlns:a16="http://schemas.microsoft.com/office/drawing/2014/main" id="{E5175297-BCA5-4C2B-A6A0-5A3CAC589D4E}"/>
              </a:ext>
            </a:extLst>
          </p:cNvPr>
          <p:cNvGrpSpPr/>
          <p:nvPr/>
        </p:nvGrpSpPr>
        <p:grpSpPr>
          <a:xfrm>
            <a:off x="1286562" y="3442322"/>
            <a:ext cx="1949022" cy="749260"/>
            <a:chOff x="7391482" y="3354128"/>
            <a:chExt cx="2829760" cy="1087842"/>
          </a:xfrm>
        </p:grpSpPr>
        <p:grpSp>
          <p:nvGrpSpPr>
            <p:cNvPr id="126" name="Agrupar 125">
              <a:extLst>
                <a:ext uri="{FF2B5EF4-FFF2-40B4-BE49-F238E27FC236}">
                  <a16:creationId xmlns:a16="http://schemas.microsoft.com/office/drawing/2014/main" id="{9249C66B-38CC-4151-8C36-3A2A014D3E8C}"/>
                </a:ext>
              </a:extLst>
            </p:cNvPr>
            <p:cNvGrpSpPr/>
            <p:nvPr/>
          </p:nvGrpSpPr>
          <p:grpSpPr>
            <a:xfrm>
              <a:off x="7391482" y="3354128"/>
              <a:ext cx="2829760" cy="1022491"/>
              <a:chOff x="7142837" y="3613715"/>
              <a:chExt cx="2829760" cy="1022491"/>
            </a:xfrm>
          </p:grpSpPr>
          <p:sp>
            <p:nvSpPr>
              <p:cNvPr id="128" name="Retângulo 127">
                <a:extLst>
                  <a:ext uri="{FF2B5EF4-FFF2-40B4-BE49-F238E27FC236}">
                    <a16:creationId xmlns:a16="http://schemas.microsoft.com/office/drawing/2014/main" id="{8FDB7F6C-E979-4CC5-A181-2CA4B28712AB}"/>
                  </a:ext>
                </a:extLst>
              </p:cNvPr>
              <p:cNvSpPr/>
              <p:nvPr/>
            </p:nvSpPr>
            <p:spPr>
              <a:xfrm>
                <a:off x="7142837" y="3613715"/>
                <a:ext cx="2829760" cy="3686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defTabSz="685766"/>
                <a:r>
                  <a:rPr lang="pt-BR" sz="1050" b="1" dirty="0">
                    <a:solidFill>
                      <a:prstClr val="white">
                        <a:lumMod val="50000"/>
                      </a:prstClr>
                    </a:solidFill>
                    <a:latin typeface="Calibri" panose="020F0502020204030204"/>
                  </a:rPr>
                  <a:t>CONSULTORIAS E MENTORIAS</a:t>
                </a:r>
              </a:p>
            </p:txBody>
          </p:sp>
          <p:pic>
            <p:nvPicPr>
              <p:cNvPr id="129" name="Imagem 128">
                <a:extLst>
                  <a:ext uri="{FF2B5EF4-FFF2-40B4-BE49-F238E27FC236}">
                    <a16:creationId xmlns:a16="http://schemas.microsoft.com/office/drawing/2014/main" id="{521F6090-4CA0-419F-8B57-D58B680EC9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198257" y="4129111"/>
                <a:ext cx="662805" cy="498108"/>
              </a:xfrm>
              <a:prstGeom prst="rect">
                <a:avLst/>
              </a:prstGeom>
            </p:spPr>
          </p:pic>
          <p:pic>
            <p:nvPicPr>
              <p:cNvPr id="130" name="Imagem 129">
                <a:extLst>
                  <a:ext uri="{FF2B5EF4-FFF2-40B4-BE49-F238E27FC236}">
                    <a16:creationId xmlns:a16="http://schemas.microsoft.com/office/drawing/2014/main" id="{CCD846A8-2DC8-4377-A385-D01ADC8ED2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041140" y="4120124"/>
                <a:ext cx="485724" cy="516082"/>
              </a:xfrm>
              <a:prstGeom prst="rect">
                <a:avLst/>
              </a:prstGeom>
            </p:spPr>
          </p:pic>
        </p:grpSp>
        <p:pic>
          <p:nvPicPr>
            <p:cNvPr id="127" name="Imagem 126">
              <a:extLst>
                <a:ext uri="{FF2B5EF4-FFF2-40B4-BE49-F238E27FC236}">
                  <a16:creationId xmlns:a16="http://schemas.microsoft.com/office/drawing/2014/main" id="{2DA0CB7C-3728-4E02-BAE9-1B2CEF2375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0"/>
            <a:srcRect l="35484" t="14940" r="35919" b="44904"/>
            <a:stretch/>
          </p:blipFill>
          <p:spPr>
            <a:xfrm>
              <a:off x="8951866" y="3841468"/>
              <a:ext cx="874368" cy="600502"/>
            </a:xfrm>
            <a:prstGeom prst="rect">
              <a:avLst/>
            </a:prstGeom>
          </p:spPr>
        </p:pic>
      </p:grpSp>
      <p:grpSp>
        <p:nvGrpSpPr>
          <p:cNvPr id="131" name="Agrupar 130">
            <a:extLst>
              <a:ext uri="{FF2B5EF4-FFF2-40B4-BE49-F238E27FC236}">
                <a16:creationId xmlns:a16="http://schemas.microsoft.com/office/drawing/2014/main" id="{6FDBCCCC-8A57-4A44-A2F1-A4F8D8036AE5}"/>
              </a:ext>
            </a:extLst>
          </p:cNvPr>
          <p:cNvGrpSpPr/>
          <p:nvPr/>
        </p:nvGrpSpPr>
        <p:grpSpPr>
          <a:xfrm>
            <a:off x="1286559" y="441641"/>
            <a:ext cx="2615377" cy="1205655"/>
            <a:chOff x="1885191" y="590228"/>
            <a:chExt cx="3797233" cy="1750476"/>
          </a:xfrm>
        </p:grpSpPr>
        <p:sp>
          <p:nvSpPr>
            <p:cNvPr id="132" name="Retângulo 131">
              <a:extLst>
                <a:ext uri="{FF2B5EF4-FFF2-40B4-BE49-F238E27FC236}">
                  <a16:creationId xmlns:a16="http://schemas.microsoft.com/office/drawing/2014/main" id="{8F595CB9-5269-4868-A323-6BCD7D04D00A}"/>
                </a:ext>
              </a:extLst>
            </p:cNvPr>
            <p:cNvSpPr/>
            <p:nvPr/>
          </p:nvSpPr>
          <p:spPr>
            <a:xfrm>
              <a:off x="1885191" y="590228"/>
              <a:ext cx="3797233" cy="3686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defTabSz="685766"/>
              <a:r>
                <a:rPr lang="pt-BR" sz="1050" b="1" dirty="0">
                  <a:solidFill>
                    <a:prstClr val="white">
                      <a:lumMod val="50000"/>
                    </a:prstClr>
                  </a:solidFill>
                  <a:latin typeface="Calibri" panose="020F0502020204030204"/>
                </a:rPr>
                <a:t>CURSOS IN-COMPANY E PALESTRAS</a:t>
              </a:r>
            </a:p>
          </p:txBody>
        </p:sp>
        <p:pic>
          <p:nvPicPr>
            <p:cNvPr id="133" name="Imagem 132">
              <a:extLst>
                <a:ext uri="{FF2B5EF4-FFF2-40B4-BE49-F238E27FC236}">
                  <a16:creationId xmlns:a16="http://schemas.microsoft.com/office/drawing/2014/main" id="{63958F6B-6D56-48D4-8B06-6C9FEA60C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4839542" y="1760138"/>
              <a:ext cx="842882" cy="508554"/>
            </a:xfrm>
            <a:prstGeom prst="rect">
              <a:avLst/>
            </a:prstGeom>
          </p:spPr>
        </p:pic>
        <p:pic>
          <p:nvPicPr>
            <p:cNvPr id="134" name="Imagem 133">
              <a:extLst>
                <a:ext uri="{FF2B5EF4-FFF2-40B4-BE49-F238E27FC236}">
                  <a16:creationId xmlns:a16="http://schemas.microsoft.com/office/drawing/2014/main" id="{0A043983-E377-4B2F-8F41-1A49DAC18C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2"/>
            <a:srcRect t="31326" b="31326"/>
            <a:stretch/>
          </p:blipFill>
          <p:spPr>
            <a:xfrm>
              <a:off x="2756127" y="1053178"/>
              <a:ext cx="647452" cy="241817"/>
            </a:xfrm>
            <a:prstGeom prst="rect">
              <a:avLst/>
            </a:prstGeom>
          </p:spPr>
        </p:pic>
        <p:pic>
          <p:nvPicPr>
            <p:cNvPr id="135" name="Imagem 134">
              <a:extLst>
                <a:ext uri="{FF2B5EF4-FFF2-40B4-BE49-F238E27FC236}">
                  <a16:creationId xmlns:a16="http://schemas.microsoft.com/office/drawing/2014/main" id="{127C4126-6FC4-447F-A562-EA415DD907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3"/>
            <a:srcRect t="30454" b="35000"/>
            <a:stretch/>
          </p:blipFill>
          <p:spPr>
            <a:xfrm>
              <a:off x="3540811" y="1090153"/>
              <a:ext cx="944597" cy="217544"/>
            </a:xfrm>
            <a:prstGeom prst="rect">
              <a:avLst/>
            </a:prstGeom>
          </p:spPr>
        </p:pic>
        <p:pic>
          <p:nvPicPr>
            <p:cNvPr id="136" name="Picture 6" descr="Grupo ABL">
              <a:extLst>
                <a:ext uri="{FF2B5EF4-FFF2-40B4-BE49-F238E27FC236}">
                  <a16:creationId xmlns:a16="http://schemas.microsoft.com/office/drawing/2014/main" id="{CCD7DA2C-E988-4042-893A-E0916A3B42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07" b="18607"/>
            <a:stretch/>
          </p:blipFill>
          <p:spPr bwMode="auto">
            <a:xfrm>
              <a:off x="3913583" y="1800158"/>
              <a:ext cx="682489" cy="428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Imagem 136">
              <a:extLst>
                <a:ext uri="{FF2B5EF4-FFF2-40B4-BE49-F238E27FC236}">
                  <a16:creationId xmlns:a16="http://schemas.microsoft.com/office/drawing/2014/main" id="{3E9F4EF3-ED8B-462B-861F-E94D53E13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/>
            <a:stretch>
              <a:fillRect/>
            </a:stretch>
          </p:blipFill>
          <p:spPr>
            <a:xfrm>
              <a:off x="2012609" y="1696468"/>
              <a:ext cx="644236" cy="644236"/>
            </a:xfrm>
            <a:prstGeom prst="rect">
              <a:avLst/>
            </a:prstGeom>
          </p:spPr>
        </p:pic>
        <p:pic>
          <p:nvPicPr>
            <p:cNvPr id="138" name="Imagem 137">
              <a:extLst>
                <a:ext uri="{FF2B5EF4-FFF2-40B4-BE49-F238E27FC236}">
                  <a16:creationId xmlns:a16="http://schemas.microsoft.com/office/drawing/2014/main" id="{7E2CB8EE-D05F-4318-AB0A-5E9976ABF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/>
            <a:stretch>
              <a:fillRect/>
            </a:stretch>
          </p:blipFill>
          <p:spPr>
            <a:xfrm>
              <a:off x="2835909" y="1860283"/>
              <a:ext cx="843194" cy="308264"/>
            </a:xfrm>
            <a:prstGeom prst="rect">
              <a:avLst/>
            </a:prstGeom>
          </p:spPr>
        </p:pic>
        <p:pic>
          <p:nvPicPr>
            <p:cNvPr id="139" name="Imagem 138">
              <a:extLst>
                <a:ext uri="{FF2B5EF4-FFF2-40B4-BE49-F238E27FC236}">
                  <a16:creationId xmlns:a16="http://schemas.microsoft.com/office/drawing/2014/main" id="{CB7A923A-A55E-4E3B-987C-770C6D13F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/>
            <a:stretch>
              <a:fillRect/>
            </a:stretch>
          </p:blipFill>
          <p:spPr>
            <a:xfrm>
              <a:off x="2043187" y="937330"/>
              <a:ext cx="554468" cy="554468"/>
            </a:xfrm>
            <a:prstGeom prst="rect">
              <a:avLst/>
            </a:prstGeom>
          </p:spPr>
        </p:pic>
        <p:pic>
          <p:nvPicPr>
            <p:cNvPr id="140" name="Imagem 139">
              <a:extLst>
                <a:ext uri="{FF2B5EF4-FFF2-40B4-BE49-F238E27FC236}">
                  <a16:creationId xmlns:a16="http://schemas.microsoft.com/office/drawing/2014/main" id="{6D4C8422-3263-4CEB-B9B4-681A47A11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/>
            <a:stretch>
              <a:fillRect/>
            </a:stretch>
          </p:blipFill>
          <p:spPr>
            <a:xfrm>
              <a:off x="4654664" y="1074691"/>
              <a:ext cx="827311" cy="335143"/>
            </a:xfrm>
            <a:prstGeom prst="rect">
              <a:avLst/>
            </a:prstGeom>
          </p:spPr>
        </p:pic>
      </p:grpSp>
      <p:sp>
        <p:nvSpPr>
          <p:cNvPr id="142" name="Retângulo 141">
            <a:extLst>
              <a:ext uri="{FF2B5EF4-FFF2-40B4-BE49-F238E27FC236}">
                <a16:creationId xmlns:a16="http://schemas.microsoft.com/office/drawing/2014/main" id="{5106C72A-4B37-4997-BDE3-3AF36108D872}"/>
              </a:ext>
            </a:extLst>
          </p:cNvPr>
          <p:cNvSpPr/>
          <p:nvPr/>
        </p:nvSpPr>
        <p:spPr>
          <a:xfrm>
            <a:off x="4754539" y="2891918"/>
            <a:ext cx="3627141" cy="253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defTabSz="685766"/>
            <a:r>
              <a:rPr lang="pt-BR" sz="105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MÍDIA ONLINE (Planejamento, Execução e Metrificação)</a:t>
            </a:r>
          </a:p>
        </p:txBody>
      </p:sp>
      <p:pic>
        <p:nvPicPr>
          <p:cNvPr id="143" name="Imagem 142">
            <a:extLst>
              <a:ext uri="{FF2B5EF4-FFF2-40B4-BE49-F238E27FC236}">
                <a16:creationId xmlns:a16="http://schemas.microsoft.com/office/drawing/2014/main" id="{3F3E6188-020B-426C-85F3-152FDCD64941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5722818" y="4364976"/>
            <a:ext cx="570161" cy="342096"/>
          </a:xfrm>
          <a:prstGeom prst="rect">
            <a:avLst/>
          </a:prstGeom>
        </p:spPr>
      </p:pic>
      <p:pic>
        <p:nvPicPr>
          <p:cNvPr id="144" name="Imagem 143">
            <a:extLst>
              <a:ext uri="{FF2B5EF4-FFF2-40B4-BE49-F238E27FC236}">
                <a16:creationId xmlns:a16="http://schemas.microsoft.com/office/drawing/2014/main" id="{468B7DEC-09A2-43D9-892B-D4EA5771A690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5277503" y="4366234"/>
            <a:ext cx="397201" cy="282308"/>
          </a:xfrm>
          <a:prstGeom prst="rect">
            <a:avLst/>
          </a:prstGeom>
        </p:spPr>
      </p:pic>
      <p:pic>
        <p:nvPicPr>
          <p:cNvPr id="145" name="Imagem 144">
            <a:extLst>
              <a:ext uri="{FF2B5EF4-FFF2-40B4-BE49-F238E27FC236}">
                <a16:creationId xmlns:a16="http://schemas.microsoft.com/office/drawing/2014/main" id="{E053FC5D-E526-4EF4-8658-60A72904AB2C}"/>
              </a:ext>
            </a:extLst>
          </p:cNvPr>
          <p:cNvPicPr>
            <a:picLocks noChangeAspect="1"/>
          </p:cNvPicPr>
          <p:nvPr/>
        </p:nvPicPr>
        <p:blipFill rotWithShape="1">
          <a:blip r:embed="rId51"/>
          <a:srcRect t="35201" b="35201"/>
          <a:stretch/>
        </p:blipFill>
        <p:spPr>
          <a:xfrm>
            <a:off x="5922070" y="3225667"/>
            <a:ext cx="939586" cy="208580"/>
          </a:xfrm>
          <a:prstGeom prst="rect">
            <a:avLst/>
          </a:prstGeom>
        </p:spPr>
      </p:pic>
      <p:pic>
        <p:nvPicPr>
          <p:cNvPr id="146" name="Imagem 145">
            <a:extLst>
              <a:ext uri="{FF2B5EF4-FFF2-40B4-BE49-F238E27FC236}">
                <a16:creationId xmlns:a16="http://schemas.microsoft.com/office/drawing/2014/main" id="{D501C6BC-7EA9-4C10-B4C3-2BB6D18FCEEE}"/>
              </a:ext>
            </a:extLst>
          </p:cNvPr>
          <p:cNvPicPr>
            <a:picLocks noChangeAspect="1"/>
          </p:cNvPicPr>
          <p:nvPr/>
        </p:nvPicPr>
        <p:blipFill rotWithShape="1">
          <a:blip r:embed="rId52"/>
          <a:srcRect t="23783" b="23783"/>
          <a:stretch/>
        </p:blipFill>
        <p:spPr>
          <a:xfrm>
            <a:off x="6941869" y="3187483"/>
            <a:ext cx="742628" cy="294673"/>
          </a:xfrm>
          <a:prstGeom prst="rect">
            <a:avLst/>
          </a:prstGeom>
        </p:spPr>
      </p:pic>
      <p:pic>
        <p:nvPicPr>
          <p:cNvPr id="147" name="Imagem 146">
            <a:extLst>
              <a:ext uri="{FF2B5EF4-FFF2-40B4-BE49-F238E27FC236}">
                <a16:creationId xmlns:a16="http://schemas.microsoft.com/office/drawing/2014/main" id="{EEE202AD-7886-493D-A65F-B3993117B4EA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4847689" y="3535228"/>
            <a:ext cx="653823" cy="435882"/>
          </a:xfrm>
          <a:prstGeom prst="rect">
            <a:avLst/>
          </a:prstGeom>
        </p:spPr>
      </p:pic>
      <p:pic>
        <p:nvPicPr>
          <p:cNvPr id="148" name="Imagem 147">
            <a:extLst>
              <a:ext uri="{FF2B5EF4-FFF2-40B4-BE49-F238E27FC236}">
                <a16:creationId xmlns:a16="http://schemas.microsoft.com/office/drawing/2014/main" id="{EC4A7AA7-AEE1-4A86-B006-C3D94988AD8B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7771600" y="3132940"/>
            <a:ext cx="414566" cy="414566"/>
          </a:xfrm>
          <a:prstGeom prst="rect">
            <a:avLst/>
          </a:prstGeom>
        </p:spPr>
      </p:pic>
      <p:pic>
        <p:nvPicPr>
          <p:cNvPr id="149" name="Picture 10" descr="Medicsupply">
            <a:extLst>
              <a:ext uri="{FF2B5EF4-FFF2-40B4-BE49-F238E27FC236}">
                <a16:creationId xmlns:a16="http://schemas.microsoft.com/office/drawing/2014/main" id="{1243EA3C-29E7-446A-91E2-9163F1267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336" y="4373574"/>
            <a:ext cx="656372" cy="32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Imagem 149">
            <a:extLst>
              <a:ext uri="{FF2B5EF4-FFF2-40B4-BE49-F238E27FC236}">
                <a16:creationId xmlns:a16="http://schemas.microsoft.com/office/drawing/2014/main" id="{0E4FD443-CD2C-42DF-B3E4-69B0BB50C440}"/>
              </a:ext>
            </a:extLst>
          </p:cNvPr>
          <p:cNvPicPr>
            <a:picLocks noChangeAspect="1"/>
          </p:cNvPicPr>
          <p:nvPr/>
        </p:nvPicPr>
        <p:blipFill rotWithShape="1">
          <a:blip r:embed="rId56"/>
          <a:srcRect t="35159" b="35159"/>
          <a:stretch/>
        </p:blipFill>
        <p:spPr>
          <a:xfrm>
            <a:off x="5641670" y="3634446"/>
            <a:ext cx="792002" cy="176316"/>
          </a:xfrm>
          <a:prstGeom prst="rect">
            <a:avLst/>
          </a:prstGeom>
        </p:spPr>
      </p:pic>
      <p:pic>
        <p:nvPicPr>
          <p:cNvPr id="151" name="Imagem 150">
            <a:extLst>
              <a:ext uri="{FF2B5EF4-FFF2-40B4-BE49-F238E27FC236}">
                <a16:creationId xmlns:a16="http://schemas.microsoft.com/office/drawing/2014/main" id="{554B5F2C-676B-4BB9-8A10-B977D86F07A8}"/>
              </a:ext>
            </a:extLst>
          </p:cNvPr>
          <p:cNvPicPr>
            <a:picLocks noChangeAspect="1"/>
          </p:cNvPicPr>
          <p:nvPr/>
        </p:nvPicPr>
        <p:blipFill rotWithShape="1">
          <a:blip r:embed="rId57"/>
          <a:srcRect t="35159" b="35159"/>
          <a:stretch/>
        </p:blipFill>
        <p:spPr>
          <a:xfrm>
            <a:off x="7513245" y="3634449"/>
            <a:ext cx="895919" cy="199450"/>
          </a:xfrm>
          <a:prstGeom prst="rect">
            <a:avLst/>
          </a:prstGeom>
        </p:spPr>
      </p:pic>
      <p:pic>
        <p:nvPicPr>
          <p:cNvPr id="152" name="Imagem 151">
            <a:extLst>
              <a:ext uri="{FF2B5EF4-FFF2-40B4-BE49-F238E27FC236}">
                <a16:creationId xmlns:a16="http://schemas.microsoft.com/office/drawing/2014/main" id="{D6D5B7C8-7CFB-4A58-A423-6281EEE384E6}"/>
              </a:ext>
            </a:extLst>
          </p:cNvPr>
          <p:cNvPicPr>
            <a:picLocks noChangeAspect="1"/>
          </p:cNvPicPr>
          <p:nvPr/>
        </p:nvPicPr>
        <p:blipFill rotWithShape="1">
          <a:blip r:embed="rId58"/>
          <a:srcRect l="12860" r="12860"/>
          <a:stretch/>
        </p:blipFill>
        <p:spPr>
          <a:xfrm>
            <a:off x="5548012" y="3173174"/>
            <a:ext cx="338082" cy="330539"/>
          </a:xfrm>
          <a:prstGeom prst="rect">
            <a:avLst/>
          </a:prstGeom>
        </p:spPr>
      </p:pic>
      <p:pic>
        <p:nvPicPr>
          <p:cNvPr id="153" name="Imagem 152">
            <a:extLst>
              <a:ext uri="{FF2B5EF4-FFF2-40B4-BE49-F238E27FC236}">
                <a16:creationId xmlns:a16="http://schemas.microsoft.com/office/drawing/2014/main" id="{2E24B415-7DD7-4DBA-A763-C7FCD347D311}"/>
              </a:ext>
            </a:extLst>
          </p:cNvPr>
          <p:cNvPicPr>
            <a:picLocks noChangeAspect="1"/>
          </p:cNvPicPr>
          <p:nvPr/>
        </p:nvPicPr>
        <p:blipFill rotWithShape="1">
          <a:blip r:embed="rId59"/>
          <a:srcRect l="12134" t="27991" r="12134" b="27991"/>
          <a:stretch/>
        </p:blipFill>
        <p:spPr>
          <a:xfrm>
            <a:off x="6030117" y="3972273"/>
            <a:ext cx="653447" cy="268845"/>
          </a:xfrm>
          <a:prstGeom prst="rect">
            <a:avLst/>
          </a:prstGeom>
        </p:spPr>
      </p:pic>
      <p:pic>
        <p:nvPicPr>
          <p:cNvPr id="154" name="Imagem 153">
            <a:extLst>
              <a:ext uri="{FF2B5EF4-FFF2-40B4-BE49-F238E27FC236}">
                <a16:creationId xmlns:a16="http://schemas.microsoft.com/office/drawing/2014/main" id="{57CCAE5C-E398-4F66-904B-D20267AF6324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6928267" y="4029927"/>
            <a:ext cx="588297" cy="209103"/>
          </a:xfrm>
          <a:prstGeom prst="rect">
            <a:avLst/>
          </a:prstGeom>
        </p:spPr>
      </p:pic>
      <p:pic>
        <p:nvPicPr>
          <p:cNvPr id="155" name="Imagem 154">
            <a:extLst>
              <a:ext uri="{FF2B5EF4-FFF2-40B4-BE49-F238E27FC236}">
                <a16:creationId xmlns:a16="http://schemas.microsoft.com/office/drawing/2014/main" id="{489360D2-9783-4FF8-8F51-25BF8ABC9331}"/>
              </a:ext>
            </a:extLst>
          </p:cNvPr>
          <p:cNvPicPr>
            <a:picLocks noChangeAspect="1"/>
          </p:cNvPicPr>
          <p:nvPr/>
        </p:nvPicPr>
        <p:blipFill rotWithShape="1">
          <a:blip r:embed="rId61"/>
          <a:srcRect t="36139" b="36139"/>
          <a:stretch/>
        </p:blipFill>
        <p:spPr>
          <a:xfrm>
            <a:off x="4790437" y="4028577"/>
            <a:ext cx="1039198" cy="191007"/>
          </a:xfrm>
          <a:prstGeom prst="rect">
            <a:avLst/>
          </a:prstGeom>
        </p:spPr>
      </p:pic>
      <p:pic>
        <p:nvPicPr>
          <p:cNvPr id="156" name="Imagem 155">
            <a:extLst>
              <a:ext uri="{FF2B5EF4-FFF2-40B4-BE49-F238E27FC236}">
                <a16:creationId xmlns:a16="http://schemas.microsoft.com/office/drawing/2014/main" id="{574F1292-D684-4600-AB69-9FA8F1151013}"/>
              </a:ext>
            </a:extLst>
          </p:cNvPr>
          <p:cNvPicPr>
            <a:picLocks noChangeAspect="1"/>
          </p:cNvPicPr>
          <p:nvPr/>
        </p:nvPicPr>
        <p:blipFill rotWithShape="1">
          <a:blip r:embed="rId62"/>
          <a:srcRect t="26054" b="22679"/>
          <a:stretch/>
        </p:blipFill>
        <p:spPr>
          <a:xfrm>
            <a:off x="7628901" y="3975336"/>
            <a:ext cx="753299" cy="289640"/>
          </a:xfrm>
          <a:prstGeom prst="rect">
            <a:avLst/>
          </a:prstGeom>
        </p:spPr>
      </p:pic>
      <p:pic>
        <p:nvPicPr>
          <p:cNvPr id="157" name="Imagem 156">
            <a:extLst>
              <a:ext uri="{FF2B5EF4-FFF2-40B4-BE49-F238E27FC236}">
                <a16:creationId xmlns:a16="http://schemas.microsoft.com/office/drawing/2014/main" id="{BEC22219-D92E-4B27-BBFE-90220A4BEB95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6220610" y="5442182"/>
            <a:ext cx="994860" cy="164008"/>
          </a:xfrm>
          <a:prstGeom prst="rect">
            <a:avLst/>
          </a:prstGeom>
        </p:spPr>
      </p:pic>
      <p:pic>
        <p:nvPicPr>
          <p:cNvPr id="158" name="Imagem 157">
            <a:extLst>
              <a:ext uri="{FF2B5EF4-FFF2-40B4-BE49-F238E27FC236}">
                <a16:creationId xmlns:a16="http://schemas.microsoft.com/office/drawing/2014/main" id="{2A23CDEF-CFAC-45A3-A9D3-375A7EA7EABA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4846111" y="4343368"/>
            <a:ext cx="350456" cy="350456"/>
          </a:xfrm>
          <a:prstGeom prst="rect">
            <a:avLst/>
          </a:prstGeom>
        </p:spPr>
      </p:pic>
      <p:pic>
        <p:nvPicPr>
          <p:cNvPr id="159" name="Imagem 158">
            <a:extLst>
              <a:ext uri="{FF2B5EF4-FFF2-40B4-BE49-F238E27FC236}">
                <a16:creationId xmlns:a16="http://schemas.microsoft.com/office/drawing/2014/main" id="{1020A51B-19EF-4CF7-92E0-53A155E3E410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4952659" y="3235048"/>
            <a:ext cx="458037" cy="266234"/>
          </a:xfrm>
          <a:prstGeom prst="rect">
            <a:avLst/>
          </a:prstGeom>
        </p:spPr>
      </p:pic>
      <p:pic>
        <p:nvPicPr>
          <p:cNvPr id="160" name="Imagem 159">
            <a:extLst>
              <a:ext uri="{FF2B5EF4-FFF2-40B4-BE49-F238E27FC236}">
                <a16:creationId xmlns:a16="http://schemas.microsoft.com/office/drawing/2014/main" id="{D29985BE-713B-40F4-BDE9-924423E90342}"/>
              </a:ext>
            </a:extLst>
          </p:cNvPr>
          <p:cNvPicPr>
            <a:picLocks noChangeAspect="1"/>
          </p:cNvPicPr>
          <p:nvPr/>
        </p:nvPicPr>
        <p:blipFill rotWithShape="1">
          <a:blip r:embed="rId66"/>
          <a:srcRect l="18505" r="18505"/>
          <a:stretch/>
        </p:blipFill>
        <p:spPr>
          <a:xfrm>
            <a:off x="7317407" y="5319939"/>
            <a:ext cx="322713" cy="383754"/>
          </a:xfrm>
          <a:prstGeom prst="rect">
            <a:avLst/>
          </a:prstGeom>
        </p:spPr>
      </p:pic>
      <p:pic>
        <p:nvPicPr>
          <p:cNvPr id="161" name="Imagem 160">
            <a:extLst>
              <a:ext uri="{FF2B5EF4-FFF2-40B4-BE49-F238E27FC236}">
                <a16:creationId xmlns:a16="http://schemas.microsoft.com/office/drawing/2014/main" id="{0D835D9E-47E9-4BE2-839D-B871B6E439A2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129" y="4347153"/>
            <a:ext cx="453056" cy="353264"/>
          </a:xfrm>
          <a:prstGeom prst="rect">
            <a:avLst/>
          </a:prstGeom>
        </p:spPr>
      </p:pic>
      <p:pic>
        <p:nvPicPr>
          <p:cNvPr id="162" name="Imagem 161">
            <a:extLst>
              <a:ext uri="{FF2B5EF4-FFF2-40B4-BE49-F238E27FC236}">
                <a16:creationId xmlns:a16="http://schemas.microsoft.com/office/drawing/2014/main" id="{8C050212-7EAC-4702-B012-84BD2162258D}"/>
              </a:ext>
            </a:extLst>
      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5501514" y="5432828"/>
            <a:ext cx="623803" cy="226380"/>
          </a:xfrm>
          <a:prstGeom prst="rect">
            <a:avLst/>
          </a:prstGeom>
        </p:spPr>
      </p:pic>
      <p:pic>
        <p:nvPicPr>
          <p:cNvPr id="163" name="Picture 2" descr="Resultado de imagem para logo ticket png">
            <a:extLst>
              <a:ext uri="{FF2B5EF4-FFF2-40B4-BE49-F238E27FC236}">
                <a16:creationId xmlns:a16="http://schemas.microsoft.com/office/drawing/2014/main" id="{319AFA06-6EB9-4CDD-BD5A-F6FFB5848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12" y="6196481"/>
            <a:ext cx="587863" cy="27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Imagem 163">
            <a:extLst>
              <a:ext uri="{FF2B5EF4-FFF2-40B4-BE49-F238E27FC236}">
                <a16:creationId xmlns:a16="http://schemas.microsoft.com/office/drawing/2014/main" id="{E0F4F5AB-F0DA-47F8-BD80-A5E353F401CC}"/>
              </a:ext>
            </a:extLst>
          </p:cNvPr>
          <p:cNvPicPr>
            <a:picLocks noChangeAspect="1"/>
          </p:cNvPicPr>
          <p:nvPr/>
        </p:nvPicPr>
        <p:blipFill rotWithShape="1"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59"/>
          <a:stretch/>
        </p:blipFill>
        <p:spPr>
          <a:xfrm>
            <a:off x="3236212" y="5051787"/>
            <a:ext cx="540797" cy="226380"/>
          </a:xfrm>
          <a:prstGeom prst="rect">
            <a:avLst/>
          </a:prstGeom>
        </p:spPr>
      </p:pic>
      <p:sp>
        <p:nvSpPr>
          <p:cNvPr id="165" name="Retângulo 164">
            <a:extLst>
              <a:ext uri="{FF2B5EF4-FFF2-40B4-BE49-F238E27FC236}">
                <a16:creationId xmlns:a16="http://schemas.microsoft.com/office/drawing/2014/main" id="{B5F44463-6796-4FE6-8A45-EA5CA513ECF8}"/>
              </a:ext>
            </a:extLst>
          </p:cNvPr>
          <p:cNvSpPr/>
          <p:nvPr/>
        </p:nvSpPr>
        <p:spPr>
          <a:xfrm>
            <a:off x="1318918" y="5836671"/>
            <a:ext cx="2866401" cy="253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defTabSz="685766"/>
            <a:r>
              <a:rPr lang="pt-BR" sz="105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INBOUND E AUTOMAÇÃO DE MARKETING</a:t>
            </a:r>
          </a:p>
        </p:txBody>
      </p:sp>
      <p:sp>
        <p:nvSpPr>
          <p:cNvPr id="166" name="Retângulo 165">
            <a:extLst>
              <a:ext uri="{FF2B5EF4-FFF2-40B4-BE49-F238E27FC236}">
                <a16:creationId xmlns:a16="http://schemas.microsoft.com/office/drawing/2014/main" id="{DB148778-70D5-4B91-8D7D-889EBBCE3C1C}"/>
              </a:ext>
            </a:extLst>
          </p:cNvPr>
          <p:cNvSpPr/>
          <p:nvPr/>
        </p:nvSpPr>
        <p:spPr>
          <a:xfrm>
            <a:off x="4754540" y="5091746"/>
            <a:ext cx="2409922" cy="253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defTabSz="685766"/>
            <a:r>
              <a:rPr lang="pt-BR" sz="1050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MÍDIA + BI + INBOUND</a:t>
            </a:r>
          </a:p>
        </p:txBody>
      </p:sp>
      <p:pic>
        <p:nvPicPr>
          <p:cNvPr id="167" name="Picture 4" descr="Resultado de imagem para logo repom png">
            <a:extLst>
              <a:ext uri="{FF2B5EF4-FFF2-40B4-BE49-F238E27FC236}">
                <a16:creationId xmlns:a16="http://schemas.microsoft.com/office/drawing/2014/main" id="{081EB1FA-FEA9-459E-B722-2465EFBA9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159" y="5442180"/>
            <a:ext cx="583157" cy="23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6" descr="Resultado de imagem para logo copel telecom png">
            <a:extLst>
              <a:ext uri="{FF2B5EF4-FFF2-40B4-BE49-F238E27FC236}">
                <a16:creationId xmlns:a16="http://schemas.microsoft.com/office/drawing/2014/main" id="{EFF88204-7B18-4C99-81B4-E0217183F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892" y="1941055"/>
            <a:ext cx="580743" cy="29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8" descr="Resultado de imagem para logo klabin png">
            <a:extLst>
              <a:ext uri="{FF2B5EF4-FFF2-40B4-BE49-F238E27FC236}">
                <a16:creationId xmlns:a16="http://schemas.microsoft.com/office/drawing/2014/main" id="{D2FD2332-74E2-461C-8696-195A5144C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060" y="5359950"/>
            <a:ext cx="468373" cy="32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10" descr="Resultado de imagem para logo wap png">
            <a:extLst>
              <a:ext uri="{FF2B5EF4-FFF2-40B4-BE49-F238E27FC236}">
                <a16:creationId xmlns:a16="http://schemas.microsoft.com/office/drawing/2014/main" id="{0069B120-8530-4B4B-8AE6-93C4079FE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601" y="6186082"/>
            <a:ext cx="284126" cy="28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12" descr="Resultado de imagem para logo cora residencial png">
            <a:extLst>
              <a:ext uri="{FF2B5EF4-FFF2-40B4-BE49-F238E27FC236}">
                <a16:creationId xmlns:a16="http://schemas.microsoft.com/office/drawing/2014/main" id="{245BA5A9-B290-4DF3-AF6C-8F7EA2ACCD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2" t="32656" r="8839" b="30618"/>
          <a:stretch/>
        </p:blipFill>
        <p:spPr bwMode="auto">
          <a:xfrm>
            <a:off x="5582112" y="5731245"/>
            <a:ext cx="607970" cy="26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Picture 14" descr="Resultado de imagem para logo beckman coulter png">
            <a:extLst>
              <a:ext uri="{FF2B5EF4-FFF2-40B4-BE49-F238E27FC236}">
                <a16:creationId xmlns:a16="http://schemas.microsoft.com/office/drawing/2014/main" id="{080E269A-2D43-4324-A2D3-C2D2C1C38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43" y="4363498"/>
            <a:ext cx="679501" cy="3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" name="Picture 16" descr="Resultado de imagem para logo veek png">
            <a:extLst>
              <a:ext uri="{FF2B5EF4-FFF2-40B4-BE49-F238E27FC236}">
                <a16:creationId xmlns:a16="http://schemas.microsoft.com/office/drawing/2014/main" id="{E278D9CA-72AF-410C-B0BD-CC977CE76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678" y="4395022"/>
            <a:ext cx="450733" cy="25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18" descr="Resultado de imagem para logo thinkseg png">
            <a:extLst>
              <a:ext uri="{FF2B5EF4-FFF2-40B4-BE49-F238E27FC236}">
                <a16:creationId xmlns:a16="http://schemas.microsoft.com/office/drawing/2014/main" id="{37E10132-4F18-4834-AD09-38967B1E7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503" y="5783741"/>
            <a:ext cx="602228" cy="12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20" descr="Resultado de imagem para logo mundo irys png">
            <a:extLst>
              <a:ext uri="{FF2B5EF4-FFF2-40B4-BE49-F238E27FC236}">
                <a16:creationId xmlns:a16="http://schemas.microsoft.com/office/drawing/2014/main" id="{F7137C08-14FF-42F0-B061-55567CCF2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6"/>
          <a:stretch/>
        </p:blipFill>
        <p:spPr bwMode="auto">
          <a:xfrm>
            <a:off x="8288632" y="5316534"/>
            <a:ext cx="284126" cy="41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22" descr="Resultado de imagem para logo madeiramadeira png">
            <a:extLst>
              <a:ext uri="{FF2B5EF4-FFF2-40B4-BE49-F238E27FC236}">
                <a16:creationId xmlns:a16="http://schemas.microsoft.com/office/drawing/2014/main" id="{DA311295-6397-421C-AAC9-B15A1E6BD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840" y="4037971"/>
            <a:ext cx="585473" cy="43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24" descr="Resultado de imagem para logo dci png">
            <a:extLst>
              <a:ext uri="{FF2B5EF4-FFF2-40B4-BE49-F238E27FC236}">
                <a16:creationId xmlns:a16="http://schemas.microsoft.com/office/drawing/2014/main" id="{4E2B47C0-1967-49F5-A582-A0B4A06A1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613" y="4021243"/>
            <a:ext cx="513233" cy="18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2" descr="https://ci5.googleusercontent.com/proxy/rplcey_XAT0SCAexgLJJMvsEYpWwHugk1OPhlF0FDlT_t05Hjrsex345Tr3GqFggagj7c7QGU_94ytz1dhGfuNDySi8HAHUPrPve6LFst4BFqJYXTOFKuZdWk3J24nR8ebjJrnUSqqF0Uszm35PAmpMLzQTRxVvq38bxmjPdLqAvQbX8OHI2iPJnFGO_fYErq8XXNEs90_F1_No=s0-d-e1-ft#https://docs.google.com/uc?export=download&amp;id=0BwRIuQSPhW49aGRnQ0dHa1U0TFE&amp;revid=0BwRIuQSPhW49Y2JMNUg2bGhmd2xQM2dTM0xsMDUxVUNIRUs4PQ">
            <a:extLst>
              <a:ext uri="{FF2B5EF4-FFF2-40B4-BE49-F238E27FC236}">
                <a16:creationId xmlns:a16="http://schemas.microsoft.com/office/drawing/2014/main" id="{7209F3EC-3001-4551-80D8-83A7A94ED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140" y="3869411"/>
            <a:ext cx="683405" cy="18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2" descr="Resultado de imagem para logo avon png">
            <a:extLst>
              <a:ext uri="{FF2B5EF4-FFF2-40B4-BE49-F238E27FC236}">
                <a16:creationId xmlns:a16="http://schemas.microsoft.com/office/drawing/2014/main" id="{610E1840-47BA-41DD-BA0B-4A4D085E9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329" y="881786"/>
            <a:ext cx="750656" cy="24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4" descr="Resultado de imagem para logo icherry png">
            <a:extLst>
              <a:ext uri="{FF2B5EF4-FFF2-40B4-BE49-F238E27FC236}">
                <a16:creationId xmlns:a16="http://schemas.microsoft.com/office/drawing/2014/main" id="{70E0EC05-1624-4A57-BD13-7CEE67017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611" y="4113697"/>
            <a:ext cx="483241" cy="31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Imagem 140">
            <a:extLst>
              <a:ext uri="{FF2B5EF4-FFF2-40B4-BE49-F238E27FC236}">
                <a16:creationId xmlns:a16="http://schemas.microsoft.com/office/drawing/2014/main" id="{E0576BFD-9831-4508-BF16-15DE12F15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501" y="2544181"/>
            <a:ext cx="338082" cy="33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Resultado de imagem para grupo boticÃ¡rio logo">
            <a:extLst>
              <a:ext uri="{FF2B5EF4-FFF2-40B4-BE49-F238E27FC236}">
                <a16:creationId xmlns:a16="http://schemas.microsoft.com/office/drawing/2014/main" id="{C1C62652-4FEA-4B10-B672-A2DBD3927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976" y="1522767"/>
            <a:ext cx="501008" cy="29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frimesa logo">
            <a:extLst>
              <a:ext uri="{FF2B5EF4-FFF2-40B4-BE49-F238E27FC236}">
                <a16:creationId xmlns:a16="http://schemas.microsoft.com/office/drawing/2014/main" id="{8BCE9DAB-2E20-4CF2-A66E-1B128478B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025" y="1248500"/>
            <a:ext cx="456479" cy="1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Resultado de imagem para grupo om comunicaÃ§Ã£o integrada logo">
            <a:extLst>
              <a:ext uri="{FF2B5EF4-FFF2-40B4-BE49-F238E27FC236}">
                <a16:creationId xmlns:a16="http://schemas.microsoft.com/office/drawing/2014/main" id="{0B904F8D-31B5-4064-B088-DAC71B8C2F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" r="7141" b="68958"/>
          <a:stretch/>
        </p:blipFill>
        <p:spPr bwMode="auto">
          <a:xfrm>
            <a:off x="1337769" y="4288136"/>
            <a:ext cx="1529677" cy="18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AF99DE2-87BB-48A4-881F-B60316BF4CF5}"/>
              </a:ext>
            </a:extLst>
          </p:cNvPr>
          <p:cNvPicPr>
            <a:picLocks noChangeAspect="1"/>
          </p:cNvPicPr>
          <p:nvPr/>
        </p:nvPicPr>
        <p:blipFill rotWithShape="1">
          <a:blip r:embed="rId89"/>
          <a:srcRect t="24656" b="24670"/>
          <a:stretch/>
        </p:blipFill>
        <p:spPr>
          <a:xfrm>
            <a:off x="3825124" y="5025122"/>
            <a:ext cx="564286" cy="253049"/>
          </a:xfrm>
          <a:prstGeom prst="rect">
            <a:avLst/>
          </a:prstGeom>
        </p:spPr>
      </p:pic>
      <p:pic>
        <p:nvPicPr>
          <p:cNvPr id="5" name="Picture 2" descr="Resultado de imagem para logo influx">
            <a:extLst>
              <a:ext uri="{FF2B5EF4-FFF2-40B4-BE49-F238E27FC236}">
                <a16:creationId xmlns:a16="http://schemas.microsoft.com/office/drawing/2014/main" id="{6088BD58-8E6C-4104-A274-87EC73F9F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211" y="3442679"/>
            <a:ext cx="408641" cy="43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4" descr="Resultado de imagem para logo shopping mueller">
            <a:extLst>
              <a:ext uri="{FF2B5EF4-FFF2-40B4-BE49-F238E27FC236}">
                <a16:creationId xmlns:a16="http://schemas.microsoft.com/office/drawing/2014/main" id="{D01DEB0B-2DC2-4FB1-B15D-1A41BDE8F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095" y="150200"/>
            <a:ext cx="643416" cy="48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2" descr="Resultado de imagem para logo tecverde">
            <a:extLst>
              <a:ext uri="{FF2B5EF4-FFF2-40B4-BE49-F238E27FC236}">
                <a16:creationId xmlns:a16="http://schemas.microsoft.com/office/drawing/2014/main" id="{857F7EE9-65EE-4542-9024-DF307F43A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 t="20334" r="6095" b="22225"/>
          <a:stretch/>
        </p:blipFill>
        <p:spPr bwMode="auto">
          <a:xfrm>
            <a:off x="1318918" y="5433687"/>
            <a:ext cx="813314" cy="27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" name="Picture 6" descr="Resultado de imagem para logo corteva">
            <a:extLst>
              <a:ext uri="{FF2B5EF4-FFF2-40B4-BE49-F238E27FC236}">
                <a16:creationId xmlns:a16="http://schemas.microsoft.com/office/drawing/2014/main" id="{8CE49D25-653D-4880-B755-3E09080128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84" b="35807"/>
          <a:stretch/>
        </p:blipFill>
        <p:spPr bwMode="auto">
          <a:xfrm>
            <a:off x="8108806" y="2301905"/>
            <a:ext cx="966707" cy="23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" name="Imagem 183">
            <a:extLst>
              <a:ext uri="{FF2B5EF4-FFF2-40B4-BE49-F238E27FC236}">
                <a16:creationId xmlns:a16="http://schemas.microsoft.com/office/drawing/2014/main" id="{97F2CE11-05BD-4837-9912-1DB0DB6E047F}"/>
              </a:ext>
            </a:extLst>
      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432096" y="522658"/>
            <a:ext cx="643416" cy="335156"/>
          </a:xfrm>
          <a:prstGeom prst="rect">
            <a:avLst/>
          </a:prstGeom>
        </p:spPr>
      </p:pic>
      <p:pic>
        <p:nvPicPr>
          <p:cNvPr id="6" name="Picture 2" descr="Resultado de imagem para logo agÃªncia verbal">
            <a:extLst>
              <a:ext uri="{FF2B5EF4-FFF2-40B4-BE49-F238E27FC236}">
                <a16:creationId xmlns:a16="http://schemas.microsoft.com/office/drawing/2014/main" id="{537A73D2-0E33-49D4-AF2C-7CB4BF5E81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39" b="35719"/>
          <a:stretch/>
        </p:blipFill>
        <p:spPr bwMode="auto">
          <a:xfrm>
            <a:off x="3782192" y="3850072"/>
            <a:ext cx="607219" cy="17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sultado de imagem para logo contabilizei">
            <a:extLst>
              <a:ext uri="{FF2B5EF4-FFF2-40B4-BE49-F238E27FC236}">
                <a16:creationId xmlns:a16="http://schemas.microsoft.com/office/drawing/2014/main" id="{89F914C3-15A3-4E5D-957E-57C25A8B8C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" t="30157" r="4388" b="38424"/>
          <a:stretch/>
        </p:blipFill>
        <p:spPr bwMode="auto">
          <a:xfrm>
            <a:off x="6241011" y="5756697"/>
            <a:ext cx="954062" cy="17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53467A8-A511-40ED-8CDA-74D9EB52E121}"/>
              </a:ext>
            </a:extLst>
      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7634718" y="2297516"/>
            <a:ext cx="333335" cy="33333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A2A1BD7-78A7-4477-876C-6CDA2E48B29B}"/>
              </a:ext>
            </a:extLst>
      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7261465" y="5768370"/>
            <a:ext cx="683405" cy="19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20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 37">
            <a:extLst>
              <a:ext uri="{FF2B5EF4-FFF2-40B4-BE49-F238E27FC236}">
                <a16:creationId xmlns:a16="http://schemas.microsoft.com/office/drawing/2014/main" id="{6BAE2B76-3E5F-4C57-8D86-80BAA9EDAC14}"/>
              </a:ext>
            </a:extLst>
          </p:cNvPr>
          <p:cNvSpPr/>
          <p:nvPr/>
        </p:nvSpPr>
        <p:spPr>
          <a:xfrm>
            <a:off x="5" y="860376"/>
            <a:ext cx="8012655" cy="391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48071"/>
            <a:r>
              <a:rPr lang="pt-BR" sz="1944" b="1" dirty="0">
                <a:solidFill>
                  <a:schemeClr val="accent5">
                    <a:lumMod val="75000"/>
                  </a:schemeClr>
                </a:solidFill>
              </a:rPr>
              <a:t>ECOSSISTEMA DE ESTRATÉGIA DE DADOS</a:t>
            </a:r>
          </a:p>
        </p:txBody>
      </p: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86DFF2E3-6592-4E64-935C-A99177472D43}"/>
              </a:ext>
            </a:extLst>
          </p:cNvPr>
          <p:cNvGrpSpPr/>
          <p:nvPr/>
        </p:nvGrpSpPr>
        <p:grpSpPr>
          <a:xfrm>
            <a:off x="494989" y="1353458"/>
            <a:ext cx="8133740" cy="4534659"/>
            <a:chOff x="717307" y="571654"/>
            <a:chExt cx="11096879" cy="6186646"/>
          </a:xfrm>
        </p:grpSpPr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CCA983F0-CFC4-4496-91AC-3E4A2C5C5321}"/>
                </a:ext>
              </a:extLst>
            </p:cNvPr>
            <p:cNvSpPr/>
            <p:nvPr/>
          </p:nvSpPr>
          <p:spPr>
            <a:xfrm>
              <a:off x="717307" y="571654"/>
              <a:ext cx="11096879" cy="56280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160" b="1" dirty="0"/>
                <a:t>DATA STRATEGY</a:t>
              </a:r>
            </a:p>
          </p:txBody>
        </p:sp>
        <p:grpSp>
          <p:nvGrpSpPr>
            <p:cNvPr id="41" name="Agrupar 40">
              <a:extLst>
                <a:ext uri="{FF2B5EF4-FFF2-40B4-BE49-F238E27FC236}">
                  <a16:creationId xmlns:a16="http://schemas.microsoft.com/office/drawing/2014/main" id="{CF2DDAA0-CF9C-4771-ACC4-D430D617DB0B}"/>
                </a:ext>
              </a:extLst>
            </p:cNvPr>
            <p:cNvGrpSpPr/>
            <p:nvPr/>
          </p:nvGrpSpPr>
          <p:grpSpPr>
            <a:xfrm>
              <a:off x="1624311" y="1501478"/>
              <a:ext cx="1647158" cy="5244941"/>
              <a:chOff x="845592" y="1251232"/>
              <a:chExt cx="1372632" cy="4370784"/>
            </a:xfrm>
          </p:grpSpPr>
          <p:cxnSp>
            <p:nvCxnSpPr>
              <p:cNvPr id="72" name="Conector reto 71">
                <a:extLst>
                  <a:ext uri="{FF2B5EF4-FFF2-40B4-BE49-F238E27FC236}">
                    <a16:creationId xmlns:a16="http://schemas.microsoft.com/office/drawing/2014/main" id="{CC4AFED6-3481-43CB-AC93-00AEC174CA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32268" y="1669431"/>
                <a:ext cx="0" cy="3589857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53E190E9-CCC5-46D3-AC8B-342661E2B721}"/>
                  </a:ext>
                </a:extLst>
              </p:cNvPr>
              <p:cNvSpPr/>
              <p:nvPr/>
            </p:nvSpPr>
            <p:spPr>
              <a:xfrm>
                <a:off x="846312" y="1251232"/>
                <a:ext cx="1371912" cy="9144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20" dirty="0"/>
                  <a:t>Web Analytics</a:t>
                </a:r>
              </a:p>
            </p:txBody>
          </p:sp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044E7C26-E933-47B5-97FB-3AB71CDE0B66}"/>
                  </a:ext>
                </a:extLst>
              </p:cNvPr>
              <p:cNvSpPr/>
              <p:nvPr/>
            </p:nvSpPr>
            <p:spPr>
              <a:xfrm>
                <a:off x="845592" y="2403360"/>
                <a:ext cx="1371912" cy="9144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20" dirty="0"/>
                  <a:t>Media Analytics</a:t>
                </a:r>
              </a:p>
            </p:txBody>
          </p:sp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F27A2B27-116A-499D-BF62-CAEA1D3ED17C}"/>
                  </a:ext>
                </a:extLst>
              </p:cNvPr>
              <p:cNvSpPr/>
              <p:nvPr/>
            </p:nvSpPr>
            <p:spPr>
              <a:xfrm>
                <a:off x="845592" y="3555488"/>
                <a:ext cx="1371912" cy="9144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20" dirty="0"/>
                  <a:t>CRM Analytics</a:t>
                </a:r>
              </a:p>
            </p:txBody>
          </p:sp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4071EE24-A9F9-4ADA-BB35-5CE5DA558F79}"/>
                  </a:ext>
                </a:extLst>
              </p:cNvPr>
              <p:cNvSpPr/>
              <p:nvPr/>
            </p:nvSpPr>
            <p:spPr>
              <a:xfrm>
                <a:off x="845592" y="4707616"/>
                <a:ext cx="1371912" cy="9144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20" dirty="0"/>
                  <a:t>Market Analytics</a:t>
                </a:r>
              </a:p>
            </p:txBody>
          </p:sp>
        </p:grpSp>
        <p:sp>
          <p:nvSpPr>
            <p:cNvPr id="42" name="Triângulo isósceles 41">
              <a:extLst>
                <a:ext uri="{FF2B5EF4-FFF2-40B4-BE49-F238E27FC236}">
                  <a16:creationId xmlns:a16="http://schemas.microsoft.com/office/drawing/2014/main" id="{C28366CA-DAFD-4AA5-BD82-47AB10E941E4}"/>
                </a:ext>
              </a:extLst>
            </p:cNvPr>
            <p:cNvSpPr/>
            <p:nvPr/>
          </p:nvSpPr>
          <p:spPr>
            <a:xfrm rot="5400000">
              <a:off x="1213188" y="3678210"/>
              <a:ext cx="5233058" cy="903361"/>
            </a:xfrm>
            <a:prstGeom prst="triangle">
              <a:avLst>
                <a:gd name="adj" fmla="val 1539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20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0DD77910-4937-4FEF-AA97-4DDFBC3284B6}"/>
                </a:ext>
              </a:extLst>
            </p:cNvPr>
            <p:cNvSpPr/>
            <p:nvPr/>
          </p:nvSpPr>
          <p:spPr>
            <a:xfrm rot="16200000">
              <a:off x="-349791" y="5333683"/>
              <a:ext cx="2479834" cy="3456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20" dirty="0"/>
                <a:t>OFFLINE</a:t>
              </a: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4DD64EAF-1C82-4EF2-8C7E-F4ED13486B81}"/>
                </a:ext>
              </a:extLst>
            </p:cNvPr>
            <p:cNvSpPr/>
            <p:nvPr/>
          </p:nvSpPr>
          <p:spPr>
            <a:xfrm rot="16200000">
              <a:off x="-1278411" y="3963011"/>
              <a:ext cx="5244941" cy="3456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20" dirty="0"/>
                <a:t>DIGITAL</a:t>
              </a:r>
            </a:p>
          </p:txBody>
        </p:sp>
        <p:cxnSp>
          <p:nvCxnSpPr>
            <p:cNvPr id="47" name="Conector reto 46">
              <a:extLst>
                <a:ext uri="{FF2B5EF4-FFF2-40B4-BE49-F238E27FC236}">
                  <a16:creationId xmlns:a16="http://schemas.microsoft.com/office/drawing/2014/main" id="{D462C546-7692-4DDE-BAEF-222EBC093F6A}"/>
                </a:ext>
              </a:extLst>
            </p:cNvPr>
            <p:cNvCxnSpPr>
              <a:cxnSpLocks/>
            </p:cNvCxnSpPr>
            <p:nvPr/>
          </p:nvCxnSpPr>
          <p:spPr>
            <a:xfrm>
              <a:off x="10976664" y="2559313"/>
              <a:ext cx="0" cy="3042715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>
              <a:extLst>
                <a:ext uri="{FF2B5EF4-FFF2-40B4-BE49-F238E27FC236}">
                  <a16:creationId xmlns:a16="http://schemas.microsoft.com/office/drawing/2014/main" id="{9B36DFBA-A37E-480F-BF60-0609344E2FCD}"/>
                </a:ext>
              </a:extLst>
            </p:cNvPr>
            <p:cNvCxnSpPr>
              <a:cxnSpLocks/>
            </p:cNvCxnSpPr>
            <p:nvPr/>
          </p:nvCxnSpPr>
          <p:spPr>
            <a:xfrm>
              <a:off x="7130460" y="2611241"/>
              <a:ext cx="0" cy="2200473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>
              <a:extLst>
                <a:ext uri="{FF2B5EF4-FFF2-40B4-BE49-F238E27FC236}">
                  <a16:creationId xmlns:a16="http://schemas.microsoft.com/office/drawing/2014/main" id="{C1ED9811-0043-4F79-A771-EAEC0F519C4A}"/>
                </a:ext>
              </a:extLst>
            </p:cNvPr>
            <p:cNvCxnSpPr>
              <a:cxnSpLocks/>
              <a:stCxn id="53" idx="1"/>
              <a:endCxn id="51" idx="3"/>
            </p:cNvCxnSpPr>
            <p:nvPr/>
          </p:nvCxnSpPr>
          <p:spPr>
            <a:xfrm flipH="1">
              <a:off x="7953608" y="2062602"/>
              <a:ext cx="283995" cy="0"/>
            </a:xfrm>
            <a:prstGeom prst="line">
              <a:avLst/>
            </a:prstGeom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>
              <a:extLst>
                <a:ext uri="{FF2B5EF4-FFF2-40B4-BE49-F238E27FC236}">
                  <a16:creationId xmlns:a16="http://schemas.microsoft.com/office/drawing/2014/main" id="{461D1B18-065D-462E-8014-88125B1DE49A}"/>
                </a:ext>
              </a:extLst>
            </p:cNvPr>
            <p:cNvCxnSpPr>
              <a:cxnSpLocks/>
              <a:stCxn id="51" idx="1"/>
              <a:endCxn id="56" idx="3"/>
            </p:cNvCxnSpPr>
            <p:nvPr/>
          </p:nvCxnSpPr>
          <p:spPr>
            <a:xfrm flipH="1">
              <a:off x="6023318" y="2062602"/>
              <a:ext cx="283996" cy="0"/>
            </a:xfrm>
            <a:prstGeom prst="line">
              <a:avLst/>
            </a:prstGeom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3FD397AB-2271-49C2-9213-7B4983854F00}"/>
                </a:ext>
              </a:extLst>
            </p:cNvPr>
            <p:cNvSpPr/>
            <p:nvPr/>
          </p:nvSpPr>
          <p:spPr>
            <a:xfrm>
              <a:off x="6307314" y="1513962"/>
              <a:ext cx="1646294" cy="109728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20" dirty="0"/>
                <a:t>Data Analysis</a:t>
              </a:r>
            </a:p>
          </p:txBody>
        </p:sp>
        <p:cxnSp>
          <p:nvCxnSpPr>
            <p:cNvPr id="52" name="Conector reto 51">
              <a:extLst>
                <a:ext uri="{FF2B5EF4-FFF2-40B4-BE49-F238E27FC236}">
                  <a16:creationId xmlns:a16="http://schemas.microsoft.com/office/drawing/2014/main" id="{B5AB94DF-9662-4463-A339-97F65A408D82}"/>
                </a:ext>
              </a:extLst>
            </p:cNvPr>
            <p:cNvCxnSpPr>
              <a:cxnSpLocks/>
              <a:stCxn id="53" idx="2"/>
              <a:endCxn id="54" idx="0"/>
            </p:cNvCxnSpPr>
            <p:nvPr/>
          </p:nvCxnSpPr>
          <p:spPr>
            <a:xfrm>
              <a:off x="9060750" y="2611242"/>
              <a:ext cx="0" cy="311784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4B8509AD-078C-4DD5-BC5B-D49317E94150}"/>
                </a:ext>
              </a:extLst>
            </p:cNvPr>
            <p:cNvSpPr/>
            <p:nvPr/>
          </p:nvSpPr>
          <p:spPr>
            <a:xfrm>
              <a:off x="8237603" y="1513962"/>
              <a:ext cx="1646294" cy="109728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20" dirty="0"/>
                <a:t>Data </a:t>
              </a:r>
            </a:p>
            <a:p>
              <a:pPr algn="ctr"/>
              <a:r>
                <a:rPr lang="pt-BR" sz="1620" dirty="0"/>
                <a:t>Science</a:t>
              </a:r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09828918-4894-42D9-B77A-BC83F60E1536}"/>
                </a:ext>
              </a:extLst>
            </p:cNvPr>
            <p:cNvSpPr/>
            <p:nvPr/>
          </p:nvSpPr>
          <p:spPr>
            <a:xfrm>
              <a:off x="8237603" y="2923026"/>
              <a:ext cx="1646294" cy="109728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20" dirty="0">
                  <a:solidFill>
                    <a:schemeClr val="bg1"/>
                  </a:solidFill>
                </a:rPr>
                <a:t>Big Data</a:t>
              </a:r>
            </a:p>
          </p:txBody>
        </p:sp>
        <p:cxnSp>
          <p:nvCxnSpPr>
            <p:cNvPr id="55" name="Conector reto 54">
              <a:extLst>
                <a:ext uri="{FF2B5EF4-FFF2-40B4-BE49-F238E27FC236}">
                  <a16:creationId xmlns:a16="http://schemas.microsoft.com/office/drawing/2014/main" id="{3BD5F73C-6031-45D6-97F6-4245BD571C84}"/>
                </a:ext>
              </a:extLst>
            </p:cNvPr>
            <p:cNvCxnSpPr>
              <a:cxnSpLocks/>
              <a:stCxn id="56" idx="2"/>
            </p:cNvCxnSpPr>
            <p:nvPr/>
          </p:nvCxnSpPr>
          <p:spPr>
            <a:xfrm>
              <a:off x="5200171" y="2611242"/>
              <a:ext cx="0" cy="3037897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A8D28FFA-20AD-41FB-97FD-BA62D573B557}"/>
                </a:ext>
              </a:extLst>
            </p:cNvPr>
            <p:cNvSpPr/>
            <p:nvPr/>
          </p:nvSpPr>
          <p:spPr>
            <a:xfrm>
              <a:off x="4377024" y="1513962"/>
              <a:ext cx="1646294" cy="109728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20" dirty="0"/>
                <a:t>Business Intelligence</a:t>
              </a:r>
            </a:p>
          </p:txBody>
        </p:sp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B0089A66-8795-408C-8497-36DCBEB29342}"/>
                </a:ext>
              </a:extLst>
            </p:cNvPr>
            <p:cNvSpPr/>
            <p:nvPr/>
          </p:nvSpPr>
          <p:spPr>
            <a:xfrm>
              <a:off x="4384752" y="3714433"/>
              <a:ext cx="1646294" cy="61174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6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 </a:t>
              </a:r>
            </a:p>
            <a:p>
              <a:pPr algn="ctr"/>
              <a:r>
                <a:rPr lang="pt-BR" sz="126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Extraction</a:t>
              </a:r>
            </a:p>
          </p:txBody>
        </p:sp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id="{31CFB047-AFB1-491D-8910-6075104B986C}"/>
                </a:ext>
              </a:extLst>
            </p:cNvPr>
            <p:cNvSpPr/>
            <p:nvPr/>
          </p:nvSpPr>
          <p:spPr>
            <a:xfrm>
              <a:off x="4377024" y="4505841"/>
              <a:ext cx="1646294" cy="61174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6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 </a:t>
              </a:r>
            </a:p>
            <a:p>
              <a:pPr algn="ctr"/>
              <a:r>
                <a:rPr lang="pt-BR" sz="126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Reporting</a:t>
              </a:r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6F997C59-26A4-4EA8-A806-DF2AB1955A19}"/>
                </a:ext>
              </a:extLst>
            </p:cNvPr>
            <p:cNvSpPr/>
            <p:nvPr/>
          </p:nvSpPr>
          <p:spPr>
            <a:xfrm>
              <a:off x="4384752" y="5299969"/>
              <a:ext cx="1646294" cy="61174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6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 </a:t>
              </a:r>
            </a:p>
            <a:p>
              <a:pPr algn="ctr"/>
              <a:r>
                <a:rPr lang="pt-BR" sz="126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Visualization</a:t>
              </a:r>
            </a:p>
          </p:txBody>
        </p:sp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01E6D138-6B73-4A15-8C22-DEE925E8D05A}"/>
                </a:ext>
              </a:extLst>
            </p:cNvPr>
            <p:cNvSpPr/>
            <p:nvPr/>
          </p:nvSpPr>
          <p:spPr>
            <a:xfrm>
              <a:off x="4377024" y="2918208"/>
              <a:ext cx="1646294" cy="61174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60" dirty="0">
                  <a:solidFill>
                    <a:schemeClr val="bg1"/>
                  </a:solidFill>
                </a:rPr>
                <a:t>Data </a:t>
              </a:r>
            </a:p>
            <a:p>
              <a:pPr algn="ctr"/>
              <a:r>
                <a:rPr lang="pt-BR" sz="1260" dirty="0">
                  <a:solidFill>
                    <a:schemeClr val="bg1"/>
                  </a:solidFill>
                </a:rPr>
                <a:t>Warehouse</a:t>
              </a:r>
            </a:p>
          </p:txBody>
        </p:sp>
        <p:sp>
          <p:nvSpPr>
            <p:cNvPr id="61" name="Retângulo 60">
              <a:extLst>
                <a:ext uri="{FF2B5EF4-FFF2-40B4-BE49-F238E27FC236}">
                  <a16:creationId xmlns:a16="http://schemas.microsoft.com/office/drawing/2014/main" id="{F1C4338C-961E-4975-BE40-98BF5FF19826}"/>
                </a:ext>
              </a:extLst>
            </p:cNvPr>
            <p:cNvSpPr/>
            <p:nvPr/>
          </p:nvSpPr>
          <p:spPr>
            <a:xfrm>
              <a:off x="6307313" y="2918207"/>
              <a:ext cx="1646294" cy="61174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60" dirty="0">
                  <a:solidFill>
                    <a:schemeClr val="bg1"/>
                  </a:solidFill>
                </a:rPr>
                <a:t>Metrics Planning</a:t>
              </a:r>
            </a:p>
          </p:txBody>
        </p:sp>
        <p:sp>
          <p:nvSpPr>
            <p:cNvPr id="62" name="Retângulo 61">
              <a:extLst>
                <a:ext uri="{FF2B5EF4-FFF2-40B4-BE49-F238E27FC236}">
                  <a16:creationId xmlns:a16="http://schemas.microsoft.com/office/drawing/2014/main" id="{493430C2-E1A8-4B8A-9BA2-DEBA9C4F7D5A}"/>
                </a:ext>
              </a:extLst>
            </p:cNvPr>
            <p:cNvSpPr/>
            <p:nvPr/>
          </p:nvSpPr>
          <p:spPr>
            <a:xfrm>
              <a:off x="6305851" y="3708521"/>
              <a:ext cx="1646294" cy="61174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6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 Quality and Definitions</a:t>
              </a:r>
            </a:p>
          </p:txBody>
        </p:sp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97CD6722-821B-4A9A-B550-B7BABCF24051}"/>
                </a:ext>
              </a:extLst>
            </p:cNvPr>
            <p:cNvSpPr/>
            <p:nvPr/>
          </p:nvSpPr>
          <p:spPr>
            <a:xfrm>
              <a:off x="6305851" y="4495325"/>
              <a:ext cx="1646294" cy="61174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6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Business Rules</a:t>
              </a:r>
            </a:p>
          </p:txBody>
        </p:sp>
        <p:sp>
          <p:nvSpPr>
            <p:cNvPr id="64" name="Retângulo 63">
              <a:extLst>
                <a:ext uri="{FF2B5EF4-FFF2-40B4-BE49-F238E27FC236}">
                  <a16:creationId xmlns:a16="http://schemas.microsoft.com/office/drawing/2014/main" id="{B3FDD99F-1CAE-4CE8-BFF5-85098D5906FE}"/>
                </a:ext>
              </a:extLst>
            </p:cNvPr>
            <p:cNvSpPr/>
            <p:nvPr/>
          </p:nvSpPr>
          <p:spPr>
            <a:xfrm>
              <a:off x="10167892" y="2918207"/>
              <a:ext cx="1646294" cy="61174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60" dirty="0">
                  <a:solidFill>
                    <a:schemeClr val="bg1"/>
                  </a:solidFill>
                </a:rPr>
                <a:t>Data Management</a:t>
              </a:r>
            </a:p>
          </p:txBody>
        </p:sp>
        <p:cxnSp>
          <p:nvCxnSpPr>
            <p:cNvPr id="65" name="Conector reto 64">
              <a:extLst>
                <a:ext uri="{FF2B5EF4-FFF2-40B4-BE49-F238E27FC236}">
                  <a16:creationId xmlns:a16="http://schemas.microsoft.com/office/drawing/2014/main" id="{F56F2DB5-FD38-43BA-BE01-2399A7266C7F}"/>
                </a:ext>
              </a:extLst>
            </p:cNvPr>
            <p:cNvCxnSpPr>
              <a:cxnSpLocks/>
              <a:stCxn id="66" idx="1"/>
            </p:cNvCxnSpPr>
            <p:nvPr/>
          </p:nvCxnSpPr>
          <p:spPr>
            <a:xfrm flipH="1">
              <a:off x="9883897" y="2059396"/>
              <a:ext cx="283995" cy="0"/>
            </a:xfrm>
            <a:prstGeom prst="line">
              <a:avLst/>
            </a:prstGeom>
            <a:ln w="571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tângulo 65">
              <a:extLst>
                <a:ext uri="{FF2B5EF4-FFF2-40B4-BE49-F238E27FC236}">
                  <a16:creationId xmlns:a16="http://schemas.microsoft.com/office/drawing/2014/main" id="{999DCE9D-67E1-4750-9158-46001E107B02}"/>
                </a:ext>
              </a:extLst>
            </p:cNvPr>
            <p:cNvSpPr/>
            <p:nvPr/>
          </p:nvSpPr>
          <p:spPr>
            <a:xfrm>
              <a:off x="10167892" y="1510756"/>
              <a:ext cx="1646294" cy="109728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40" dirty="0">
                  <a:solidFill>
                    <a:schemeClr val="bg1"/>
                  </a:solidFill>
                </a:rPr>
                <a:t>Segmentation Strategy</a:t>
              </a:r>
            </a:p>
          </p:txBody>
        </p:sp>
        <p:sp>
          <p:nvSpPr>
            <p:cNvPr id="67" name="Retângulo 66">
              <a:extLst>
                <a:ext uri="{FF2B5EF4-FFF2-40B4-BE49-F238E27FC236}">
                  <a16:creationId xmlns:a16="http://schemas.microsoft.com/office/drawing/2014/main" id="{25203099-3F5B-453A-8A3A-D554823BA319}"/>
                </a:ext>
              </a:extLst>
            </p:cNvPr>
            <p:cNvSpPr/>
            <p:nvPr/>
          </p:nvSpPr>
          <p:spPr>
            <a:xfrm>
              <a:off x="10153517" y="3708521"/>
              <a:ext cx="1646294" cy="61174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6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 Onboarding</a:t>
              </a:r>
            </a:p>
          </p:txBody>
        </p:sp>
        <p:sp>
          <p:nvSpPr>
            <p:cNvPr id="68" name="Retângulo 67">
              <a:extLst>
                <a:ext uri="{FF2B5EF4-FFF2-40B4-BE49-F238E27FC236}">
                  <a16:creationId xmlns:a16="http://schemas.microsoft.com/office/drawing/2014/main" id="{ADDCE1A9-4E02-46DE-947D-CB1000374441}"/>
                </a:ext>
              </a:extLst>
            </p:cNvPr>
            <p:cNvSpPr/>
            <p:nvPr/>
          </p:nvSpPr>
          <p:spPr>
            <a:xfrm>
              <a:off x="10167892" y="4505841"/>
              <a:ext cx="1646294" cy="61174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9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Audience Strategy and Analytics</a:t>
              </a:r>
            </a:p>
          </p:txBody>
        </p:sp>
        <p:sp>
          <p:nvSpPr>
            <p:cNvPr id="69" name="Retângulo 68">
              <a:extLst>
                <a:ext uri="{FF2B5EF4-FFF2-40B4-BE49-F238E27FC236}">
                  <a16:creationId xmlns:a16="http://schemas.microsoft.com/office/drawing/2014/main" id="{47CDF9DA-B173-46CE-A2D6-AFF03C295BE6}"/>
                </a:ext>
              </a:extLst>
            </p:cNvPr>
            <p:cNvSpPr/>
            <p:nvPr/>
          </p:nvSpPr>
          <p:spPr>
            <a:xfrm>
              <a:off x="10150534" y="5296155"/>
              <a:ext cx="1646294" cy="61174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99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Clustering Strategy and Analysis</a:t>
              </a:r>
            </a:p>
          </p:txBody>
        </p:sp>
        <p:sp>
          <p:nvSpPr>
            <p:cNvPr id="70" name="Retângulo 69">
              <a:extLst>
                <a:ext uri="{FF2B5EF4-FFF2-40B4-BE49-F238E27FC236}">
                  <a16:creationId xmlns:a16="http://schemas.microsoft.com/office/drawing/2014/main" id="{FE8715CB-9718-46BD-A612-DE8E83F3D01F}"/>
                </a:ext>
              </a:extLst>
            </p:cNvPr>
            <p:cNvSpPr/>
            <p:nvPr/>
          </p:nvSpPr>
          <p:spPr>
            <a:xfrm>
              <a:off x="717307" y="1204467"/>
              <a:ext cx="2553298" cy="24340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60" dirty="0"/>
                <a:t>SOURCE</a:t>
              </a:r>
            </a:p>
          </p:txBody>
        </p:sp>
        <p:sp>
          <p:nvSpPr>
            <p:cNvPr id="71" name="Retângulo 70">
              <a:extLst>
                <a:ext uri="{FF2B5EF4-FFF2-40B4-BE49-F238E27FC236}">
                  <a16:creationId xmlns:a16="http://schemas.microsoft.com/office/drawing/2014/main" id="{3D2520C4-04E1-418C-BD7B-16BA5CCB300C}"/>
                </a:ext>
              </a:extLst>
            </p:cNvPr>
            <p:cNvSpPr/>
            <p:nvPr/>
          </p:nvSpPr>
          <p:spPr>
            <a:xfrm>
              <a:off x="4377024" y="1200909"/>
              <a:ext cx="7437162" cy="24340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60" dirty="0"/>
                <a:t>DISCIPLINE</a:t>
              </a:r>
            </a:p>
          </p:txBody>
        </p:sp>
      </p:grpSp>
      <p:sp>
        <p:nvSpPr>
          <p:cNvPr id="44" name="Retângulo 43">
            <a:extLst>
              <a:ext uri="{FF2B5EF4-FFF2-40B4-BE49-F238E27FC236}">
                <a16:creationId xmlns:a16="http://schemas.microsoft.com/office/drawing/2014/main" id="{24AD981A-818F-4B8F-9623-90E778532EAA}"/>
              </a:ext>
            </a:extLst>
          </p:cNvPr>
          <p:cNvSpPr/>
          <p:nvPr/>
        </p:nvSpPr>
        <p:spPr>
          <a:xfrm>
            <a:off x="3177473" y="4813856"/>
            <a:ext cx="1206693" cy="448395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6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90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D3F0F4E8-439C-4632-AEF5-85EC90B04141}"/>
              </a:ext>
            </a:extLst>
          </p:cNvPr>
          <p:cNvSpPr/>
          <p:nvPr/>
        </p:nvSpPr>
        <p:spPr>
          <a:xfrm>
            <a:off x="2754967" y="2557438"/>
            <a:ext cx="3682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O que é Data Visualization?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CD34CF8-1986-43EA-AA71-EF9705101A54}"/>
              </a:ext>
            </a:extLst>
          </p:cNvPr>
          <p:cNvSpPr/>
          <p:nvPr/>
        </p:nvSpPr>
        <p:spPr>
          <a:xfrm>
            <a:off x="225688" y="3456459"/>
            <a:ext cx="8692636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100" dirty="0"/>
              <a:t>A </a:t>
            </a:r>
            <a:r>
              <a:rPr lang="pt-BR" sz="2100" b="1" dirty="0"/>
              <a:t>arte</a:t>
            </a:r>
            <a:r>
              <a:rPr lang="pt-BR" sz="2100" dirty="0"/>
              <a:t> de comunicar, representar e expressar dados visualmente sintetizados, </a:t>
            </a:r>
          </a:p>
          <a:p>
            <a:pPr algn="ctr"/>
            <a:r>
              <a:rPr lang="pt-BR" sz="2100" dirty="0"/>
              <a:t>utilizando meios gráficos, de maneira clara e com o </a:t>
            </a:r>
            <a:r>
              <a:rPr lang="pt-BR" sz="2100" b="1" dirty="0"/>
              <a:t>objetivo de facilitar</a:t>
            </a:r>
            <a:r>
              <a:rPr lang="pt-BR" sz="2100" dirty="0"/>
              <a:t> a </a:t>
            </a:r>
          </a:p>
          <a:p>
            <a:pPr algn="ctr"/>
            <a:r>
              <a:rPr lang="pt-BR" sz="2100" dirty="0"/>
              <a:t>interpretação e a detecção de variações inerentes à qualquer tipo de negócio.</a:t>
            </a:r>
          </a:p>
        </p:txBody>
      </p:sp>
    </p:spTree>
    <p:extLst>
      <p:ext uri="{BB962C8B-B14F-4D97-AF65-F5344CB8AC3E}">
        <p14:creationId xmlns:p14="http://schemas.microsoft.com/office/powerpoint/2010/main" val="3223090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500" tmFilter="0, 0; .2, .5; .8, .5; 1, 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5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 tmFilter="0, 0; .2, .5; .8, .5; 1, 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5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B0AEA0A-5B62-423E-935B-13CD11E0CEFA}"/>
              </a:ext>
            </a:extLst>
          </p:cNvPr>
          <p:cNvSpPr/>
          <p:nvPr/>
        </p:nvSpPr>
        <p:spPr>
          <a:xfrm>
            <a:off x="3237065" y="2456852"/>
            <a:ext cx="2669876" cy="46166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Monitorar e Alertar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A6AFE66-B6A8-4B2E-BB70-1D8A61B94E3B}"/>
              </a:ext>
            </a:extLst>
          </p:cNvPr>
          <p:cNvSpPr/>
          <p:nvPr/>
        </p:nvSpPr>
        <p:spPr>
          <a:xfrm>
            <a:off x="2978682" y="1166428"/>
            <a:ext cx="322800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700" b="1" dirty="0">
                <a:solidFill>
                  <a:schemeClr val="bg1"/>
                </a:solidFill>
              </a:rPr>
              <a:t>3 principais objetivos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935C014-3ABF-4B9D-BB0E-74A3F8A1A3BE}"/>
              </a:ext>
            </a:extLst>
          </p:cNvPr>
          <p:cNvSpPr/>
          <p:nvPr/>
        </p:nvSpPr>
        <p:spPr>
          <a:xfrm>
            <a:off x="3049441" y="3540068"/>
            <a:ext cx="3045125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Analisar e Aprofundar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72EB947-D309-4DCF-ABE1-F0CF06F0FF8E}"/>
              </a:ext>
            </a:extLst>
          </p:cNvPr>
          <p:cNvSpPr/>
          <p:nvPr/>
        </p:nvSpPr>
        <p:spPr>
          <a:xfrm>
            <a:off x="2885532" y="4623284"/>
            <a:ext cx="3372943" cy="830997"/>
          </a:xfrm>
          <a:prstGeom prst="rect">
            <a:avLst/>
          </a:prstGeom>
          <a:solidFill>
            <a:srgbClr val="FF5050"/>
          </a:solidFill>
        </p:spPr>
        <p:txBody>
          <a:bodyPr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Reportar e Prestar contas</a:t>
            </a:r>
          </a:p>
        </p:txBody>
      </p:sp>
    </p:spTree>
    <p:extLst>
      <p:ext uri="{BB962C8B-B14F-4D97-AF65-F5344CB8AC3E}">
        <p14:creationId xmlns:p14="http://schemas.microsoft.com/office/powerpoint/2010/main" val="657698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3BEC8C27-75CE-4D87-B470-AC99B1E42C7B}"/>
              </a:ext>
            </a:extLst>
          </p:cNvPr>
          <p:cNvGrpSpPr/>
          <p:nvPr/>
        </p:nvGrpSpPr>
        <p:grpSpPr>
          <a:xfrm>
            <a:off x="224151" y="850337"/>
            <a:ext cx="8769947" cy="5603034"/>
            <a:chOff x="2531231" y="1546127"/>
            <a:chExt cx="6379092" cy="4075540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207" r="2330" b="22932"/>
            <a:stretch/>
          </p:blipFill>
          <p:spPr bwMode="auto">
            <a:xfrm>
              <a:off x="2531231" y="4181484"/>
              <a:ext cx="2998920" cy="144018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7" name="Picture 18" descr="gestao_t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109" y="1546127"/>
              <a:ext cx="2507457" cy="1240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0" descr="gestao_t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6269" y="2765927"/>
              <a:ext cx="2541662" cy="1392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tângulo 2"/>
            <p:cNvSpPr/>
            <p:nvPr/>
          </p:nvSpPr>
          <p:spPr>
            <a:xfrm>
              <a:off x="5530152" y="1602525"/>
              <a:ext cx="3380171" cy="783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dirty="0"/>
                <a:t>Avaliar </a:t>
              </a:r>
              <a:r>
                <a:rPr lang="pt-BR" sz="1600" b="1" dirty="0">
                  <a:solidFill>
                    <a:srgbClr val="7030A0"/>
                  </a:solidFill>
                </a:rPr>
                <a:t>mês a mês </a:t>
              </a:r>
              <a:r>
                <a:rPr lang="pt-BR" sz="1600" dirty="0"/>
                <a:t>o atingimento de alguma </a:t>
              </a:r>
              <a:r>
                <a:rPr lang="pt-BR" sz="1600" b="1" dirty="0">
                  <a:solidFill>
                    <a:srgbClr val="7030A0"/>
                  </a:solidFill>
                </a:rPr>
                <a:t>meta</a:t>
              </a:r>
              <a:r>
                <a:rPr lang="pt-BR" sz="1600" dirty="0"/>
                <a:t> baseado em uma métrica (volume) ou KPI (taxas e custos) através de gráfico de barras </a:t>
              </a:r>
              <a:r>
                <a:rPr lang="pt-BR" sz="1600" b="1" dirty="0">
                  <a:solidFill>
                    <a:srgbClr val="7030A0"/>
                  </a:solidFill>
                </a:rPr>
                <a:t>evolutivas e comparativas</a:t>
              </a:r>
              <a:r>
                <a:rPr lang="pt-BR" sz="1600" dirty="0"/>
                <a:t>.</a:t>
              </a:r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2627109" y="3026979"/>
              <a:ext cx="3566749" cy="783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dirty="0"/>
                <a:t>Avaliar </a:t>
              </a:r>
              <a:r>
                <a:rPr lang="pt-BR" sz="1600" b="1" dirty="0">
                  <a:solidFill>
                    <a:srgbClr val="7030A0"/>
                  </a:solidFill>
                </a:rPr>
                <a:t>mensalmente </a:t>
              </a:r>
              <a:r>
                <a:rPr lang="pt-BR" sz="1600" dirty="0"/>
                <a:t>o atingimento </a:t>
              </a:r>
              <a:r>
                <a:rPr lang="pt-BR" sz="1600" b="1" dirty="0">
                  <a:solidFill>
                    <a:srgbClr val="FF5050"/>
                  </a:solidFill>
                </a:rPr>
                <a:t>ACUMULADO</a:t>
              </a:r>
              <a:r>
                <a:rPr lang="pt-BR" sz="1600" dirty="0"/>
                <a:t> de alguma </a:t>
              </a:r>
              <a:r>
                <a:rPr lang="pt-BR" sz="1600" b="1" dirty="0">
                  <a:solidFill>
                    <a:srgbClr val="7030A0"/>
                  </a:solidFill>
                </a:rPr>
                <a:t>meta</a:t>
              </a:r>
              <a:r>
                <a:rPr lang="pt-BR" sz="1600" dirty="0"/>
                <a:t> baseado em uma métrica (volume) ou KPI (taxas e custos) através de duas linhas paralelas </a:t>
              </a:r>
              <a:r>
                <a:rPr lang="pt-BR" sz="1600" b="1" dirty="0">
                  <a:solidFill>
                    <a:srgbClr val="7030A0"/>
                  </a:solidFill>
                </a:rPr>
                <a:t>evolutivas</a:t>
              </a:r>
              <a:r>
                <a:rPr lang="pt-BR" sz="1600" dirty="0"/>
                <a:t>.</a:t>
              </a:r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5857397" y="4451432"/>
              <a:ext cx="2829408" cy="783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dirty="0"/>
                <a:t>Comparar </a:t>
              </a:r>
              <a:r>
                <a:rPr lang="pt-BR" sz="1600" b="1" dirty="0">
                  <a:solidFill>
                    <a:srgbClr val="7030A0"/>
                  </a:solidFill>
                </a:rPr>
                <a:t>3 métricas </a:t>
              </a:r>
              <a:r>
                <a:rPr lang="pt-BR" sz="1600" dirty="0"/>
                <a:t>(eixo X, eixo Y e tamanho da bolha) com algumas </a:t>
              </a:r>
              <a:r>
                <a:rPr lang="pt-BR" sz="1600" b="1" dirty="0">
                  <a:solidFill>
                    <a:srgbClr val="7030A0"/>
                  </a:solidFill>
                </a:rPr>
                <a:t>dimensões</a:t>
              </a:r>
              <a:r>
                <a:rPr lang="pt-BR" sz="1600" dirty="0"/>
                <a:t> em um mesmo gráfico. Análise de quadrantes.</a:t>
              </a:r>
            </a:p>
          </p:txBody>
        </p:sp>
      </p:grpSp>
      <p:sp>
        <p:nvSpPr>
          <p:cNvPr id="26" name="Retângulo 25"/>
          <p:cNvSpPr/>
          <p:nvPr/>
        </p:nvSpPr>
        <p:spPr>
          <a:xfrm>
            <a:off x="0" y="6620243"/>
            <a:ext cx="37625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Fontes: </a:t>
            </a: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Suporte Office (support.office.com/</a:t>
            </a:r>
            <a:r>
              <a:rPr lang="pt-B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pt-br</a:t>
            </a: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pt-B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excel</a:t>
            </a:r>
            <a:r>
              <a:rPr lang="pt-B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9322685-9145-4D77-AD36-66E4082265A1}"/>
              </a:ext>
            </a:extLst>
          </p:cNvPr>
          <p:cNvSpPr/>
          <p:nvPr/>
        </p:nvSpPr>
        <p:spPr>
          <a:xfrm>
            <a:off x="355963" y="504242"/>
            <a:ext cx="7675585" cy="37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80" dirty="0">
                <a:solidFill>
                  <a:srgbClr val="FF5050"/>
                </a:solidFill>
              </a:rPr>
              <a:t>COMO MONITORAR E ANALISAR OS KPIs DE UM PROJETO?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A168ED60-EA01-42B4-A287-A26360310AA4}"/>
              </a:ext>
            </a:extLst>
          </p:cNvPr>
          <p:cNvSpPr/>
          <p:nvPr/>
        </p:nvSpPr>
        <p:spPr>
          <a:xfrm>
            <a:off x="0" y="0"/>
            <a:ext cx="8198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90061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Monitoramento e Controle Visual de KPIs </a:t>
            </a:r>
          </a:p>
        </p:txBody>
      </p:sp>
    </p:spTree>
    <p:extLst>
      <p:ext uri="{BB962C8B-B14F-4D97-AF65-F5344CB8AC3E}">
        <p14:creationId xmlns:p14="http://schemas.microsoft.com/office/powerpoint/2010/main" val="150142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879FE775-DFA3-4E6A-9BD0-F42431F7E1F8}"/>
              </a:ext>
            </a:extLst>
          </p:cNvPr>
          <p:cNvGrpSpPr/>
          <p:nvPr/>
        </p:nvGrpSpPr>
        <p:grpSpPr>
          <a:xfrm>
            <a:off x="254831" y="504242"/>
            <a:ext cx="8766074" cy="6266791"/>
            <a:chOff x="3266860" y="1228648"/>
            <a:chExt cx="6072141" cy="4340919"/>
          </a:xfrm>
        </p:grpSpPr>
        <mc:AlternateContent xmlns:mc="http://schemas.openxmlformats.org/markup-compatibility/2006">
          <mc:Choice xmlns:cx2="http://schemas.microsoft.com/office/drawing/2015/10/21/chartex" Requires="cx2">
            <p:graphicFrame>
              <p:nvGraphicFramePr>
                <p:cNvPr id="22" name="Gráfico 21">
                  <a:extLst>
                    <a:ext uri="{FF2B5EF4-FFF2-40B4-BE49-F238E27FC236}">
                      <a16:creationId xmlns:a16="http://schemas.microsoft.com/office/drawing/2014/main" id="{AF8D368F-DAE0-43CF-951A-61A2B519CBB4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4141632035"/>
                    </p:ext>
                  </p:extLst>
                </p:nvPr>
              </p:nvGraphicFramePr>
              <p:xfrm>
                <a:off x="6318849" y="2836996"/>
                <a:ext cx="3020152" cy="1256692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2"/>
                </a:graphicData>
              </a:graphic>
            </p:graphicFrame>
          </mc:Choice>
          <mc:Fallback>
            <p:pic>
              <p:nvPicPr>
                <p:cNvPr id="22" name="Gráfico 21">
                  <a:extLst>
                    <a:ext uri="{FF2B5EF4-FFF2-40B4-BE49-F238E27FC236}">
                      <a16:creationId xmlns:a16="http://schemas.microsoft.com/office/drawing/2014/main" id="{AF8D368F-DAE0-43CF-951A-61A2B519CBB4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60849" y="2826142"/>
                  <a:ext cx="4360056" cy="181423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8" name="Retângulo 7"/>
            <p:cNvSpPr/>
            <p:nvPr/>
          </p:nvSpPr>
          <p:spPr>
            <a:xfrm>
              <a:off x="3336913" y="1228648"/>
              <a:ext cx="5316774" cy="258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080" dirty="0">
                  <a:solidFill>
                    <a:srgbClr val="FF5050"/>
                  </a:solidFill>
                </a:rPr>
                <a:t>COMO MONITORAR E ANALISAR OS KPIs DE UM PROJETO?</a:t>
              </a:r>
            </a:p>
          </p:txBody>
        </p:sp>
        <p:pic>
          <p:nvPicPr>
            <p:cNvPr id="21506" name="Picture 2" descr="Resultado de imagem para gráfico velocimetro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5" t="16052" r="4405" b="10471"/>
            <a:stretch/>
          </p:blipFill>
          <p:spPr bwMode="auto">
            <a:xfrm>
              <a:off x="3400452" y="1480685"/>
              <a:ext cx="1649594" cy="1332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tângulo 9"/>
            <p:cNvSpPr/>
            <p:nvPr/>
          </p:nvSpPr>
          <p:spPr>
            <a:xfrm>
              <a:off x="5215222" y="1602525"/>
              <a:ext cx="4123778" cy="5756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dirty="0"/>
                <a:t>Avaliar </a:t>
              </a:r>
              <a:r>
                <a:rPr lang="pt-BR" sz="1600" b="1" dirty="0">
                  <a:solidFill>
                    <a:srgbClr val="7030A0"/>
                  </a:solidFill>
                </a:rPr>
                <a:t>pontualmente</a:t>
              </a:r>
              <a:r>
                <a:rPr lang="pt-BR" sz="1600" dirty="0"/>
                <a:t> um KPI de forma muito visual e ágil com o uso do velocímetro. Pode ser feito de forma mais simplificada ou com graduações que ajudam na </a:t>
              </a:r>
              <a:r>
                <a:rPr lang="pt-BR" sz="1600" b="1" dirty="0">
                  <a:solidFill>
                    <a:srgbClr val="7030A0"/>
                  </a:solidFill>
                </a:rPr>
                <a:t>leitura do momento</a:t>
              </a:r>
              <a:r>
                <a:rPr lang="pt-BR" sz="1600" dirty="0"/>
                <a:t>. </a:t>
              </a: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3266860" y="3018683"/>
              <a:ext cx="3020151" cy="7461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dirty="0"/>
                <a:t>Analisar </a:t>
              </a:r>
              <a:r>
                <a:rPr lang="pt-BR" sz="1600" b="1" dirty="0">
                  <a:solidFill>
                    <a:srgbClr val="7030A0"/>
                  </a:solidFill>
                </a:rPr>
                <a:t>etapas de um fluxo/processo </a:t>
              </a:r>
              <a:r>
                <a:rPr lang="pt-BR" sz="1600" dirty="0"/>
                <a:t>em que cada barra demonstra visualmente a real </a:t>
              </a:r>
              <a:r>
                <a:rPr lang="pt-BR" sz="1600" b="1" dirty="0">
                  <a:solidFill>
                    <a:srgbClr val="7030A0"/>
                  </a:solidFill>
                </a:rPr>
                <a:t>proporção de perda </a:t>
              </a:r>
              <a:r>
                <a:rPr lang="pt-BR" sz="1600" dirty="0"/>
                <a:t>na sequência até a chega do objetivo final.</a:t>
              </a: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6600951" y="4506189"/>
              <a:ext cx="2738050" cy="7461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dirty="0"/>
                <a:t>Ajudar na </a:t>
              </a:r>
              <a:r>
                <a:rPr lang="pt-BR" sz="1600" b="1" dirty="0">
                  <a:solidFill>
                    <a:srgbClr val="7030A0"/>
                  </a:solidFill>
                </a:rPr>
                <a:t>análise de tabelas </a:t>
              </a:r>
              <a:r>
                <a:rPr lang="pt-BR" sz="1600" dirty="0"/>
                <a:t>extensas e com muitos dados através da coloração </a:t>
              </a:r>
              <a:r>
                <a:rPr lang="pt-BR" sz="1600" b="1" dirty="0">
                  <a:solidFill>
                    <a:srgbClr val="7030A0"/>
                  </a:solidFill>
                </a:rPr>
                <a:t>gradual</a:t>
              </a:r>
              <a:r>
                <a:rPr lang="pt-BR" sz="1600" dirty="0"/>
                <a:t> de acordo com o valor encontrado em cada uma das células.</a:t>
              </a: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626" r="35832"/>
            <a:stretch/>
          </p:blipFill>
          <p:spPr bwMode="auto">
            <a:xfrm>
              <a:off x="3266863" y="4336140"/>
              <a:ext cx="3302501" cy="1233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6" name="Retângulo 15">
            <a:extLst>
              <a:ext uri="{FF2B5EF4-FFF2-40B4-BE49-F238E27FC236}">
                <a16:creationId xmlns:a16="http://schemas.microsoft.com/office/drawing/2014/main" id="{53678214-00C9-4A31-AA59-DBB011FCDFED}"/>
              </a:ext>
            </a:extLst>
          </p:cNvPr>
          <p:cNvSpPr/>
          <p:nvPr/>
        </p:nvSpPr>
        <p:spPr>
          <a:xfrm>
            <a:off x="0" y="0"/>
            <a:ext cx="8198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90061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Monitoramento e Controle Visual de KPIs </a:t>
            </a:r>
          </a:p>
        </p:txBody>
      </p:sp>
    </p:spTree>
    <p:extLst>
      <p:ext uri="{BB962C8B-B14F-4D97-AF65-F5344CB8AC3E}">
        <p14:creationId xmlns:p14="http://schemas.microsoft.com/office/powerpoint/2010/main" val="223519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4"/>
          <a:stretch/>
        </p:blipFill>
        <p:spPr>
          <a:xfrm>
            <a:off x="-359764" y="704538"/>
            <a:ext cx="9697522" cy="5612267"/>
          </a:xfrm>
          <a:prstGeom prst="rect">
            <a:avLst/>
          </a:prstGeom>
        </p:spPr>
      </p:pic>
      <p:sp>
        <p:nvSpPr>
          <p:cNvPr id="27" name="Retângulo 26"/>
          <p:cNvSpPr/>
          <p:nvPr/>
        </p:nvSpPr>
        <p:spPr>
          <a:xfrm>
            <a:off x="0" y="0"/>
            <a:ext cx="55447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Como escolher o melhor gráfico?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2946114" y="5891852"/>
            <a:ext cx="3046038" cy="261610"/>
          </a:xfrm>
          <a:prstGeom prst="rect">
            <a:avLst/>
          </a:prstGeom>
          <a:solidFill>
            <a:srgbClr val="414141"/>
          </a:solidFill>
        </p:spPr>
        <p:txBody>
          <a:bodyPr wrap="square">
            <a:spAutoFit/>
          </a:bodyPr>
          <a:lstStyle/>
          <a:p>
            <a:r>
              <a:rPr lang="pt-BR" sz="1100" b="1" dirty="0">
                <a:solidFill>
                  <a:schemeClr val="bg1">
                    <a:lumMod val="85000"/>
                  </a:schemeClr>
                </a:solidFill>
              </a:rPr>
              <a:t>Fonte: </a:t>
            </a:r>
            <a:r>
              <a:rPr lang="pt-BR" sz="1100" dirty="0">
                <a:solidFill>
                  <a:schemeClr val="bg1">
                    <a:lumMod val="85000"/>
                  </a:schemeClr>
                </a:solidFill>
              </a:rPr>
              <a:t>Ninja do Excel (www.ninjadoexcel.com.br)</a:t>
            </a:r>
          </a:p>
        </p:txBody>
      </p:sp>
      <p:sp>
        <p:nvSpPr>
          <p:cNvPr id="3" name="Retângulo 2"/>
          <p:cNvSpPr/>
          <p:nvPr/>
        </p:nvSpPr>
        <p:spPr>
          <a:xfrm>
            <a:off x="3291810" y="5345161"/>
            <a:ext cx="2354647" cy="143123"/>
          </a:xfrm>
          <a:prstGeom prst="rect">
            <a:avLst/>
          </a:prstGeom>
          <a:solidFill>
            <a:srgbClr val="414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15"/>
          </a:p>
        </p:txBody>
      </p:sp>
      <p:sp>
        <p:nvSpPr>
          <p:cNvPr id="4" name="Elipse 3"/>
          <p:cNvSpPr/>
          <p:nvPr/>
        </p:nvSpPr>
        <p:spPr>
          <a:xfrm>
            <a:off x="3986648" y="1648919"/>
            <a:ext cx="1103256" cy="10923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60" b="1" dirty="0">
                <a:solidFill>
                  <a:srgbClr val="7030A0"/>
                </a:solidFill>
              </a:rPr>
              <a:t>?</a:t>
            </a:r>
            <a:endParaRPr lang="pt-BR" sz="1215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6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65426</TotalTime>
  <Words>992</Words>
  <Application>Microsoft Office PowerPoint</Application>
  <PresentationFormat>Apresentação na tela (4:3)</PresentationFormat>
  <Paragraphs>134</Paragraphs>
  <Slides>22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Barnes</dc:creator>
  <cp:lastModifiedBy>Brian Barnes</cp:lastModifiedBy>
  <cp:revision>134</cp:revision>
  <dcterms:created xsi:type="dcterms:W3CDTF">2017-05-15T16:04:23Z</dcterms:created>
  <dcterms:modified xsi:type="dcterms:W3CDTF">2019-06-10T15:07:10Z</dcterms:modified>
</cp:coreProperties>
</file>